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9"/>
  </p:notesMasterIdLst>
  <p:sldIdLst>
    <p:sldId id="256" r:id="rId2"/>
    <p:sldId id="257" r:id="rId3"/>
    <p:sldId id="258" r:id="rId4"/>
    <p:sldId id="274" r:id="rId5"/>
    <p:sldId id="261" r:id="rId6"/>
    <p:sldId id="273" r:id="rId7"/>
    <p:sldId id="262" r:id="rId8"/>
    <p:sldId id="276" r:id="rId9"/>
    <p:sldId id="263" r:id="rId10"/>
    <p:sldId id="272" r:id="rId11"/>
    <p:sldId id="278" r:id="rId12"/>
    <p:sldId id="279" r:id="rId13"/>
    <p:sldId id="271" r:id="rId14"/>
    <p:sldId id="277" r:id="rId15"/>
    <p:sldId id="266" r:id="rId16"/>
    <p:sldId id="267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C585"/>
    <a:srgbClr val="CAA349"/>
    <a:srgbClr val="FB7070"/>
    <a:srgbClr val="82CA87"/>
    <a:srgbClr val="5AD8DE"/>
    <a:srgbClr val="4726DD"/>
    <a:srgbClr val="59D3D9"/>
    <a:srgbClr val="FF8745"/>
    <a:srgbClr val="45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16" y="108"/>
      </p:cViewPr>
      <p:guideLst>
        <p:guide orient="horz" pos="30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Non-organ specific flavonoid profiling</a:t>
          </a:r>
        </a:p>
        <a:p>
          <a:r>
            <a:rPr lang="en-US" sz="1600"/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algn="ctr">
            <a:buNone/>
          </a:pPr>
          <a:r>
            <a:rPr lang="en-US" sz="2600">
              <a:solidFill>
                <a:schemeClr val="bg1"/>
              </a:solidFill>
            </a:rPr>
            <a:t>Phylogenetic analysis</a:t>
          </a:r>
        </a:p>
        <a:p>
          <a:pPr algn="ctr">
            <a:buNone/>
          </a:pPr>
          <a:r>
            <a:rPr lang="en-US" sz="1600">
              <a:solidFill>
                <a:schemeClr val="bg1"/>
              </a:solidFill>
            </a:rPr>
            <a:t>1) Sequence chloroplast DNA</a:t>
          </a:r>
        </a:p>
        <a:p>
          <a:pPr algn="ctr">
            <a:buNone/>
          </a:pPr>
          <a:r>
            <a:rPr lang="en-US" sz="1600">
              <a:solidFill>
                <a:schemeClr val="bg1"/>
              </a:solidFill>
            </a:rPr>
            <a:t>2) Construct phylogenetic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Non-organ specific flavonoid profiling</a:t>
          </a:r>
        </a:p>
        <a:p>
          <a:r>
            <a:rPr lang="en-US" sz="1600"/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2600">
              <a:solidFill>
                <a:schemeClr val="bg1"/>
              </a:solidFill>
            </a:rPr>
            <a:t>Chemical analysis</a:t>
          </a:r>
        </a:p>
        <a:p>
          <a:r>
            <a:rPr lang="en-US" sz="1600">
              <a:solidFill>
                <a:schemeClr val="bg1"/>
              </a:solidFill>
            </a:rPr>
            <a:t>1) Non-organ specific flavonoid profiling</a:t>
          </a:r>
        </a:p>
        <a:p>
          <a:r>
            <a:rPr lang="en-US" sz="1600">
              <a:solidFill>
                <a:schemeClr val="bg1"/>
              </a:solidFill>
            </a:rPr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Non-organ specific flavonoid profiling</a:t>
          </a:r>
        </a:p>
        <a:p>
          <a:r>
            <a:rPr lang="en-US" sz="1600"/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2600">
              <a:solidFill>
                <a:schemeClr val="bg1"/>
              </a:solidFill>
            </a:rPr>
            <a:t>Genome size analysis</a:t>
          </a:r>
        </a:p>
        <a:p>
          <a:r>
            <a:rPr lang="en-US" sz="1600">
              <a:solidFill>
                <a:schemeClr val="bg1"/>
              </a:solidFill>
            </a:rPr>
            <a:t>1) Flow cytometry</a:t>
          </a:r>
        </a:p>
        <a:p>
          <a:r>
            <a:rPr lang="en-US" sz="1600">
              <a:solidFill>
                <a:schemeClr val="bg1"/>
              </a:solidFill>
            </a:rPr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</a:rPr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2) Construct phylogenetic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</a:rPr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</a:rPr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D0A2-347D-43C8-8533-8717612C3922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167-793E-4882-99EC-E4B2E5133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FAF7-D449-4DA2-A7D4-1C340F92A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58B0-E782-45F4-9BA2-9369F756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C22-D2BE-489A-8649-46E98B6D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757E-D7B6-4482-8E33-93DA45EA9732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31C4-3ED1-42D9-A9B1-1DDA622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4B7-09CC-42E1-97A5-56389BD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539-046B-48F3-9C89-34F9E071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FF896-68D8-41C5-AC8A-FB7516A3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81C8-5B52-4362-8E3E-4403172C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13E4-EA66-4778-A81B-1150177EFC08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CE82-7B33-4A9F-B2A4-1F5C4AD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580-C42E-488B-B171-952EF61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9D60-55B8-4FE5-AFDE-36B06C6FA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0F84-DC38-446F-A23D-718CAB0D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139F-6E0C-4C5A-A004-25DA8EDE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C41-CD69-48BC-B1CE-04BED9A992D5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E20B-77FA-4DDA-95E1-DA61CC9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431-AB21-4627-970F-0F36B48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0C14-0108-445F-A021-AD6FA94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A629-3093-4552-8A40-D932A56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45B7-C652-4F34-99C0-7020C718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DC991-4736-4A5A-831E-360A8FCF613D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56CC-EFC7-44FF-86B4-4B2AD08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092-599E-4946-B313-E1C9EDE2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9D-C6B7-4862-B77C-A0C1A58E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B55F-259E-47F1-A36E-0CA88B40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987E-3036-4E07-8042-128FDB1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724F-F68C-43CA-94F1-728F6E622115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DCC-4D81-42A7-A336-81AD1FD8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B1B8-134F-4184-9412-0196401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BE8-090C-417E-9F8F-903C8171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376-4ABF-4DF3-854B-DD26F47D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20A9-4FBD-4E8C-9322-76D54C0F8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3C5DE-0BFF-495B-8563-3F5E303D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63C4-7601-43B1-9AD3-470FD60DB335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BC340-E2CB-4671-A8E7-0766CF88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2397-4983-438B-9735-9A6EDDA4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9E7-1F7D-425A-A9CC-B5A3B89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7F2D-E33F-4802-8D46-62827AF2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3B933-903C-44A0-8CDD-9E04EDA0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6E88-357C-4AC0-BD29-0DB9ED48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736E-DB63-46A3-8336-FC0957FC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FEBA6-93EF-4857-BA7F-52FD1BD8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4AC8-A71E-427B-AD57-74354F0E1838}" type="datetime1">
              <a:rPr lang="en-US" smtClean="0"/>
              <a:t>7/21/2020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FDBD-1B0A-4428-9FE2-591DAB2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64D14-D74D-4787-8D5F-CD14CF0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0F0-32CB-47ED-AE30-0E607B8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E0D4-48F8-4266-8E95-76E564C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1AB-E050-4059-9404-CF7497FF3B44}" type="datetime1">
              <a:rPr lang="en-US" smtClean="0"/>
              <a:t>7/21/2020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7BE0C-8440-48CA-8037-73EA2BD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0EE1-E29E-46FC-88BF-01F48538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B462-E9A7-4367-AD14-DE3A843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1DB7-7B6F-4C6A-9AB0-AA23E2ABEAE9}" type="datetime1">
              <a:rPr lang="en-US" smtClean="0"/>
              <a:t>7/21/2020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14B6-F096-4E27-BEBB-4149182E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60C0-744E-4DF5-B19A-36D2B43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0C9-B820-44B7-A653-C51BDCC2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4737-03C4-4D07-8FA6-6F908E71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88D1-F358-4C2D-9882-C194B066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8CC4-8DCD-45DB-9D4B-C74018D6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485-FB6C-45B8-A6E1-05099BDD82AE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74AD-41F0-455A-B9F3-6E3A47A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CA5C-B290-4F8F-B2B3-B004D373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A1E-587E-4CB9-ACBC-7674D528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4B62-F068-427D-A375-C9C89BB8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0E1CE-3DF3-40D0-9A45-B2450908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C26EC-A370-48F5-9665-25E77AD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5FB5-A702-4552-82E2-DB499F653CF6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15B3-3E01-45BF-BAE6-AEA6799F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D91A-9520-4B87-A5AF-92997934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2F2B3-65AC-4EAF-902E-29E141B2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0CE7-4C9F-4905-AB1D-07B67B84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AB96-EBA3-47B7-8D66-E58A7ABE1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A69E-B9C7-4456-A05C-C78C15C47F19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E289-1BED-44CE-AE86-BA86AC7A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5571-0C89-4407-A275-C8703FB0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7.jpeg"/><Relationship Id="rId3" Type="http://schemas.openxmlformats.org/officeDocument/2006/relationships/image" Target="../media/image24.png"/><Relationship Id="rId21" Type="http://schemas.openxmlformats.org/officeDocument/2006/relationships/image" Target="../media/image7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6.jpeg"/><Relationship Id="rId2" Type="http://schemas.openxmlformats.org/officeDocument/2006/relationships/image" Target="../media/image23.png"/><Relationship Id="rId16" Type="http://schemas.openxmlformats.org/officeDocument/2006/relationships/image" Target="../media/image5.jpeg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4.jpeg"/><Relationship Id="rId10" Type="http://schemas.openxmlformats.org/officeDocument/2006/relationships/image" Target="../media/image31.jpeg"/><Relationship Id="rId19" Type="http://schemas.openxmlformats.org/officeDocument/2006/relationships/image" Target="../media/image38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Relationship Id="rId22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5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8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FB7-13F4-4447-9C64-B655223C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050" y="2037976"/>
            <a:ext cx="7609615" cy="1854200"/>
          </a:xfrm>
        </p:spPr>
        <p:txBody>
          <a:bodyPr>
            <a:noAutofit/>
          </a:bodyPr>
          <a:lstStyle/>
          <a:p>
            <a:pPr algn="l"/>
            <a:r>
              <a:rPr lang="en-US" sz="4800"/>
              <a:t>An analysis of phytochemical diversity in </a:t>
            </a:r>
            <a:r>
              <a:rPr lang="en-US" sz="4800" i="1"/>
              <a:t>Scutellaria </a:t>
            </a:r>
            <a:r>
              <a:rPr lang="en-US" sz="4800"/>
              <a:t>to identify species with medicinal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502EB-7151-41D3-9B53-E5383DDD3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051" y="3892176"/>
            <a:ext cx="4844339" cy="2175933"/>
          </a:xfrm>
        </p:spPr>
        <p:txBody>
          <a:bodyPr>
            <a:normAutofit/>
          </a:bodyPr>
          <a:lstStyle/>
          <a:p>
            <a:pPr algn="l">
              <a:lnSpc>
                <a:spcPct val="170000"/>
              </a:lnSpc>
            </a:pPr>
            <a:r>
              <a:rPr lang="en-US" sz="2600"/>
              <a:t>Bryce Askey</a:t>
            </a:r>
          </a:p>
          <a:p>
            <a:pPr algn="l"/>
            <a:r>
              <a:rPr lang="en-US" sz="1800"/>
              <a:t>Horticultural Sciences Department, University of Florida, Gainesville, FL, USA</a:t>
            </a:r>
          </a:p>
        </p:txBody>
      </p:sp>
      <p:pic>
        <p:nvPicPr>
          <p:cNvPr id="13" name="Picture 12" descr="A close up of green grass&#10;&#10;Description automatically generated">
            <a:extLst>
              <a:ext uri="{FF2B5EF4-FFF2-40B4-BE49-F238E27FC236}">
                <a16:creationId xmlns:a16="http://schemas.microsoft.com/office/drawing/2014/main" id="{2E37E3E8-A2C5-427A-B5DC-8A98C971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9F190-19CE-4F79-9D60-7FE45943AB47}"/>
              </a:ext>
            </a:extLst>
          </p:cNvPr>
          <p:cNvSpPr txBox="1"/>
          <p:nvPr/>
        </p:nvSpPr>
        <p:spPr>
          <a:xfrm>
            <a:off x="8946696" y="6484461"/>
            <a:ext cx="22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Scutellaria dependens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1F2402-9240-4C4D-8016-F66511D8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2" descr="uf-logo | University of Florida Online">
            <a:extLst>
              <a:ext uri="{FF2B5EF4-FFF2-40B4-BE49-F238E27FC236}">
                <a16:creationId xmlns:a16="http://schemas.microsoft.com/office/drawing/2014/main" id="{704BCA8C-55E1-4CE6-B2EE-0211B290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49" y="5544484"/>
            <a:ext cx="3278089" cy="61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020 ASHS Annual Conference">
            <a:extLst>
              <a:ext uri="{FF2B5EF4-FFF2-40B4-BE49-F238E27FC236}">
                <a16:creationId xmlns:a16="http://schemas.microsoft.com/office/drawing/2014/main" id="{2F1ABD15-3EB7-4A61-B721-A3DD7501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421" y="4272530"/>
            <a:ext cx="1881706" cy="198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9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F9AD813-DE47-4B23-BFA4-9A6C87D8C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7" b="18454"/>
          <a:stretch/>
        </p:blipFill>
        <p:spPr>
          <a:xfrm>
            <a:off x="7934996" y="5761834"/>
            <a:ext cx="3459874" cy="10453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954A8-93BC-466D-BC09-B2FFA711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2FD70335-5AC2-4587-ABCB-538717AE2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4" t="42253" r="840" b="41409"/>
          <a:stretch/>
        </p:blipFill>
        <p:spPr>
          <a:xfrm>
            <a:off x="11336174" y="2201481"/>
            <a:ext cx="749359" cy="142186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FAFCF-8321-42C1-98C6-CE38E238E3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3169" r="57616"/>
          <a:stretch/>
        </p:blipFill>
        <p:spPr>
          <a:xfrm>
            <a:off x="5778500" y="30958"/>
            <a:ext cx="2227165" cy="6044735"/>
          </a:xfrm>
          <a:prstGeom prst="rect">
            <a:avLst/>
          </a:prstGeom>
        </p:spPr>
      </p:pic>
      <p:pic>
        <p:nvPicPr>
          <p:cNvPr id="7" name="Content Placeholder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447E0A4-2990-4EF5-9C7A-9A8868A9F2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2"/>
          <a:stretch/>
        </p:blipFill>
        <p:spPr>
          <a:xfrm>
            <a:off x="8005665" y="30958"/>
            <a:ext cx="3330509" cy="576291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F4A410F-6836-41E0-B5CA-55A1F8EF5106}"/>
              </a:ext>
            </a:extLst>
          </p:cNvPr>
          <p:cNvGrpSpPr/>
          <p:nvPr/>
        </p:nvGrpSpPr>
        <p:grpSpPr>
          <a:xfrm>
            <a:off x="2425024" y="5221038"/>
            <a:ext cx="1118364" cy="1276727"/>
            <a:chOff x="4769814" y="1534610"/>
            <a:chExt cx="1118364" cy="12767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76D6C8-959D-4F82-BF35-5D4DBDF13100}"/>
                </a:ext>
              </a:extLst>
            </p:cNvPr>
            <p:cNvGrpSpPr/>
            <p:nvPr/>
          </p:nvGrpSpPr>
          <p:grpSpPr>
            <a:xfrm>
              <a:off x="4769814" y="2534338"/>
              <a:ext cx="1118364" cy="276999"/>
              <a:chOff x="5928771" y="2573734"/>
              <a:chExt cx="1118364" cy="27699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1826D3-16E2-41F3-A0C5-03C5BD50DAB1}"/>
                  </a:ext>
                </a:extLst>
              </p:cNvPr>
              <p:cNvSpPr txBox="1"/>
              <p:nvPr/>
            </p:nvSpPr>
            <p:spPr>
              <a:xfrm>
                <a:off x="6052952" y="2573734"/>
                <a:ext cx="9941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arenicola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5A3C2E7-B834-4351-967A-854958873FE3}"/>
                  </a:ext>
                </a:extLst>
              </p:cNvPr>
              <p:cNvSpPr/>
              <p:nvPr/>
            </p:nvSpPr>
            <p:spPr>
              <a:xfrm>
                <a:off x="5928771" y="2644305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F7194A-7C0B-4055-8BEF-11895D9C4BC0}"/>
                </a:ext>
              </a:extLst>
            </p:cNvPr>
            <p:cNvGrpSpPr/>
            <p:nvPr/>
          </p:nvGrpSpPr>
          <p:grpSpPr>
            <a:xfrm>
              <a:off x="4824936" y="1534610"/>
              <a:ext cx="956914" cy="960405"/>
              <a:chOff x="4405656" y="2784979"/>
              <a:chExt cx="956914" cy="960405"/>
            </a:xfrm>
          </p:grpSpPr>
          <p:pic>
            <p:nvPicPr>
              <p:cNvPr id="28" name="Picture 27" descr="A picture containing indoor, sitting, table, cake&#10;&#10;Description automatically generated">
                <a:extLst>
                  <a:ext uri="{FF2B5EF4-FFF2-40B4-BE49-F238E27FC236}">
                    <a16:creationId xmlns:a16="http://schemas.microsoft.com/office/drawing/2014/main" id="{8CB24AAC-9B0C-47A3-B382-94DE4860E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t="35559" r="42579" b="18132"/>
              <a:stretch/>
            </p:blipFill>
            <p:spPr>
              <a:xfrm>
                <a:off x="4405656" y="2784979"/>
                <a:ext cx="956914" cy="960405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04B3E0C-94F0-4CFF-9F83-BD0A356C29BA}"/>
                  </a:ext>
                </a:extLst>
              </p:cNvPr>
              <p:cNvSpPr/>
              <p:nvPr/>
            </p:nvSpPr>
            <p:spPr>
              <a:xfrm>
                <a:off x="4425222" y="3697457"/>
                <a:ext cx="31930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7540C7-1245-45F7-B36E-7D5DF199DC5F}"/>
              </a:ext>
            </a:extLst>
          </p:cNvPr>
          <p:cNvGrpSpPr/>
          <p:nvPr/>
        </p:nvGrpSpPr>
        <p:grpSpPr>
          <a:xfrm>
            <a:off x="3861374" y="5194657"/>
            <a:ext cx="1668065" cy="1303108"/>
            <a:chOff x="4865796" y="3020557"/>
            <a:chExt cx="1668065" cy="130310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387B135-1C8C-43A3-AB6C-0FF757826731}"/>
                </a:ext>
              </a:extLst>
            </p:cNvPr>
            <p:cNvGrpSpPr/>
            <p:nvPr/>
          </p:nvGrpSpPr>
          <p:grpSpPr>
            <a:xfrm>
              <a:off x="5149161" y="4046666"/>
              <a:ext cx="1170342" cy="276999"/>
              <a:chOff x="6147069" y="4296759"/>
              <a:chExt cx="1170342" cy="27699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7B353F-37A7-44B0-95E7-3C3A0479CE5B}"/>
                  </a:ext>
                </a:extLst>
              </p:cNvPr>
              <p:cNvSpPr txBox="1"/>
              <p:nvPr/>
            </p:nvSpPr>
            <p:spPr>
              <a:xfrm>
                <a:off x="6270329" y="4296759"/>
                <a:ext cx="1047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5024EA5-4325-41C3-B9A8-B02A9EB2169F}"/>
                  </a:ext>
                </a:extLst>
              </p:cNvPr>
              <p:cNvSpPr/>
              <p:nvPr/>
            </p:nvSpPr>
            <p:spPr>
              <a:xfrm>
                <a:off x="6147069" y="4367637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" name="Picture 41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24678233-4AEF-4C23-8085-4E47350E1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A43D65E-B71F-432F-B323-1D6C06AA8562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44" name="Picture 43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8144C06D-D478-4B95-96EE-39FBF286D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91F39AC-0030-483B-B5A0-5D076B651BEF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5DF8DE-8F7A-42D2-A41F-C6ACBBF6B474}"/>
              </a:ext>
            </a:extLst>
          </p:cNvPr>
          <p:cNvGrpSpPr/>
          <p:nvPr/>
        </p:nvGrpSpPr>
        <p:grpSpPr>
          <a:xfrm>
            <a:off x="677614" y="5206941"/>
            <a:ext cx="1268464" cy="1294457"/>
            <a:chOff x="4824718" y="2744880"/>
            <a:chExt cx="1268464" cy="1294457"/>
          </a:xfrm>
        </p:grpSpPr>
        <p:pic>
          <p:nvPicPr>
            <p:cNvPr id="65" name="Picture 64" descr="A close up of green grass&#10;&#10;Description automatically generated">
              <a:extLst>
                <a:ext uri="{FF2B5EF4-FFF2-40B4-BE49-F238E27FC236}">
                  <a16:creationId xmlns:a16="http://schemas.microsoft.com/office/drawing/2014/main" id="{48277C57-8969-4D78-BFEF-F6799C920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6542" b="27121"/>
            <a:stretch/>
          </p:blipFill>
          <p:spPr>
            <a:xfrm>
              <a:off x="5087518" y="2744880"/>
              <a:ext cx="701365" cy="1013825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C12A556-4239-4FB0-B563-D8DFE77ECE42}"/>
                </a:ext>
              </a:extLst>
            </p:cNvPr>
            <p:cNvGrpSpPr/>
            <p:nvPr/>
          </p:nvGrpSpPr>
          <p:grpSpPr>
            <a:xfrm>
              <a:off x="4824718" y="3762338"/>
              <a:ext cx="1268464" cy="276999"/>
              <a:chOff x="6014407" y="5939839"/>
              <a:chExt cx="1268464" cy="276999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647082-0AD6-4CB4-BF22-9C7E54A5472B}"/>
                  </a:ext>
                </a:extLst>
              </p:cNvPr>
              <p:cNvSpPr txBox="1"/>
              <p:nvPr/>
            </p:nvSpPr>
            <p:spPr>
              <a:xfrm>
                <a:off x="6152433" y="5939839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dependens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D04A8D-B58F-442B-A1A9-F124701701FA}"/>
                  </a:ext>
                </a:extLst>
              </p:cNvPr>
              <p:cNvSpPr/>
              <p:nvPr/>
            </p:nvSpPr>
            <p:spPr>
              <a:xfrm>
                <a:off x="6014407" y="5999390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1F70BC-8FC3-4FCC-85BA-6E8F6844BF65}"/>
              </a:ext>
            </a:extLst>
          </p:cNvPr>
          <p:cNvGrpSpPr/>
          <p:nvPr/>
        </p:nvGrpSpPr>
        <p:grpSpPr>
          <a:xfrm>
            <a:off x="1705832" y="2123869"/>
            <a:ext cx="1307630" cy="1144490"/>
            <a:chOff x="4792477" y="7210649"/>
            <a:chExt cx="1307630" cy="11444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2D583B4-D2F4-4A4D-98A5-C8EDA05FD192}"/>
                </a:ext>
              </a:extLst>
            </p:cNvPr>
            <p:cNvGrpSpPr/>
            <p:nvPr/>
          </p:nvGrpSpPr>
          <p:grpSpPr>
            <a:xfrm>
              <a:off x="4890649" y="8078140"/>
              <a:ext cx="1209458" cy="276999"/>
              <a:chOff x="7406730" y="5196922"/>
              <a:chExt cx="1209458" cy="27699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F6F47B-3643-47AE-937D-14E20106EC5A}"/>
                  </a:ext>
                </a:extLst>
              </p:cNvPr>
              <p:cNvSpPr txBox="1"/>
              <p:nvPr/>
            </p:nvSpPr>
            <p:spPr>
              <a:xfrm>
                <a:off x="7517810" y="5196922"/>
                <a:ext cx="1098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tournefortii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53D8178-EC1C-4347-AF8C-030323CAE537}"/>
                  </a:ext>
                </a:extLst>
              </p:cNvPr>
              <p:cNvSpPr/>
              <p:nvPr/>
            </p:nvSpPr>
            <p:spPr>
              <a:xfrm>
                <a:off x="7406730" y="52564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579AD4-B64F-4499-B002-3AF97B20A234}"/>
                </a:ext>
              </a:extLst>
            </p:cNvPr>
            <p:cNvGrpSpPr/>
            <p:nvPr/>
          </p:nvGrpSpPr>
          <p:grpSpPr>
            <a:xfrm>
              <a:off x="4792477" y="7210649"/>
              <a:ext cx="762943" cy="826128"/>
              <a:chOff x="5328426" y="6010022"/>
              <a:chExt cx="762943" cy="826128"/>
            </a:xfrm>
          </p:grpSpPr>
          <p:pic>
            <p:nvPicPr>
              <p:cNvPr id="52" name="Picture 51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83CFEB43-BFAC-4789-9C17-4FA1ECE63B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0" t="19485" r="43363" b="22625"/>
              <a:stretch/>
            </p:blipFill>
            <p:spPr>
              <a:xfrm>
                <a:off x="5328426" y="6010022"/>
                <a:ext cx="762943" cy="826128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D407FFF-E4C4-4154-9162-E6828562B8CA}"/>
                  </a:ext>
                </a:extLst>
              </p:cNvPr>
              <p:cNvSpPr/>
              <p:nvPr/>
            </p:nvSpPr>
            <p:spPr>
              <a:xfrm>
                <a:off x="5359398" y="6790383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" name="Picture 50" descr="A picture containing table, sitting, black, shirt&#10;&#10;Description automatically generated">
              <a:extLst>
                <a:ext uri="{FF2B5EF4-FFF2-40B4-BE49-F238E27FC236}">
                  <a16:creationId xmlns:a16="http://schemas.microsoft.com/office/drawing/2014/main" id="{8BEAA5F5-7CE2-4065-8C3D-7B0BDB3D9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89" t="29152" r="6329" b="23456"/>
            <a:stretch/>
          </p:blipFill>
          <p:spPr>
            <a:xfrm>
              <a:off x="5596871" y="7278568"/>
              <a:ext cx="479220" cy="69009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3CB9D2-F99D-4091-8802-850BEA1CFCDF}"/>
              </a:ext>
            </a:extLst>
          </p:cNvPr>
          <p:cNvGrpSpPr/>
          <p:nvPr/>
        </p:nvGrpSpPr>
        <p:grpSpPr>
          <a:xfrm>
            <a:off x="174897" y="2174771"/>
            <a:ext cx="1296729" cy="1098704"/>
            <a:chOff x="6336097" y="7256434"/>
            <a:chExt cx="1296729" cy="109870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218070-109A-43D9-931E-F725AEBA8C2C}"/>
                </a:ext>
              </a:extLst>
            </p:cNvPr>
            <p:cNvGrpSpPr/>
            <p:nvPr/>
          </p:nvGrpSpPr>
          <p:grpSpPr>
            <a:xfrm>
              <a:off x="6480680" y="8078139"/>
              <a:ext cx="1108163" cy="276999"/>
              <a:chOff x="6002293" y="6003222"/>
              <a:chExt cx="1108163" cy="27699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62A57EB-A48C-454D-B65C-9B17F8FD925F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9701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altissima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F04BEA2-137A-4D57-8A70-3AD5D70FCB2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B925BAD-7692-4679-A504-D6A89822DB91}"/>
                </a:ext>
              </a:extLst>
            </p:cNvPr>
            <p:cNvGrpSpPr/>
            <p:nvPr/>
          </p:nvGrpSpPr>
          <p:grpSpPr>
            <a:xfrm>
              <a:off x="6336097" y="7256434"/>
              <a:ext cx="754426" cy="762498"/>
              <a:chOff x="5284243" y="7490571"/>
              <a:chExt cx="754426" cy="762498"/>
            </a:xfrm>
          </p:grpSpPr>
          <p:pic>
            <p:nvPicPr>
              <p:cNvPr id="60" name="Picture 59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68AC994A-3FC9-4795-96F1-05356715B3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35" t="20374" r="39673" b="24924"/>
              <a:stretch/>
            </p:blipFill>
            <p:spPr>
              <a:xfrm>
                <a:off x="5284243" y="7490571"/>
                <a:ext cx="754426" cy="762498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32DDBEE-12E4-4C49-B75A-4B580F80AE0E}"/>
                  </a:ext>
                </a:extLst>
              </p:cNvPr>
              <p:cNvSpPr/>
              <p:nvPr/>
            </p:nvSpPr>
            <p:spPr>
              <a:xfrm>
                <a:off x="5318688" y="8203052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9" name="Picture 58" descr="A picture containing indoor, table, sitting, computer&#10;&#10;Description automatically generated">
              <a:extLst>
                <a:ext uri="{FF2B5EF4-FFF2-40B4-BE49-F238E27FC236}">
                  <a16:creationId xmlns:a16="http://schemas.microsoft.com/office/drawing/2014/main" id="{E293B15D-95E8-48F0-BFDD-421C2FD9C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6" r="41506" b="23450"/>
            <a:stretch/>
          </p:blipFill>
          <p:spPr>
            <a:xfrm>
              <a:off x="7130152" y="7298902"/>
              <a:ext cx="502674" cy="653373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7F7F3D8-29E1-446E-8009-F43C03CFED5D}"/>
              </a:ext>
            </a:extLst>
          </p:cNvPr>
          <p:cNvGrpSpPr/>
          <p:nvPr/>
        </p:nvGrpSpPr>
        <p:grpSpPr>
          <a:xfrm>
            <a:off x="3263078" y="1993662"/>
            <a:ext cx="1227703" cy="1463950"/>
            <a:chOff x="6483038" y="4308590"/>
            <a:chExt cx="1227703" cy="1463950"/>
          </a:xfrm>
        </p:grpSpPr>
        <p:pic>
          <p:nvPicPr>
            <p:cNvPr id="70" name="Picture 69" descr="A tree with green leaves&#10;&#10;Description automatically generated">
              <a:extLst>
                <a:ext uri="{FF2B5EF4-FFF2-40B4-BE49-F238E27FC236}">
                  <a16:creationId xmlns:a16="http://schemas.microsoft.com/office/drawing/2014/main" id="{1D963E96-C008-491E-98AD-9EF753B9D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0" b="32038"/>
            <a:stretch/>
          </p:blipFill>
          <p:spPr>
            <a:xfrm>
              <a:off x="6684161" y="4308590"/>
              <a:ext cx="768380" cy="1010809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9B4761D-268B-48B6-8A8A-124851F0C08F}"/>
                </a:ext>
              </a:extLst>
            </p:cNvPr>
            <p:cNvGrpSpPr/>
            <p:nvPr/>
          </p:nvGrpSpPr>
          <p:grpSpPr>
            <a:xfrm>
              <a:off x="6483038" y="5310875"/>
              <a:ext cx="1227703" cy="461665"/>
              <a:chOff x="6002293" y="5927796"/>
              <a:chExt cx="1227703" cy="461665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0E8C798-74AB-4041-8108-64E935A3239E}"/>
                  </a:ext>
                </a:extLst>
              </p:cNvPr>
              <p:cNvSpPr txBox="1"/>
              <p:nvPr/>
            </p:nvSpPr>
            <p:spPr>
              <a:xfrm>
                <a:off x="6099558" y="5927796"/>
                <a:ext cx="11304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indica</a:t>
                </a:r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 var. coccinea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7CE2F04-E6BE-4E03-9069-375B268548AF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6C9B59-F916-4FED-94BB-AC5F1C2BBD9E}"/>
              </a:ext>
            </a:extLst>
          </p:cNvPr>
          <p:cNvGrpSpPr/>
          <p:nvPr/>
        </p:nvGrpSpPr>
        <p:grpSpPr>
          <a:xfrm>
            <a:off x="4648199" y="1982502"/>
            <a:ext cx="1262282" cy="1472474"/>
            <a:chOff x="4818137" y="285935"/>
            <a:chExt cx="1262282" cy="1472474"/>
          </a:xfrm>
        </p:grpSpPr>
        <p:pic>
          <p:nvPicPr>
            <p:cNvPr id="75" name="Picture 74" descr="A close up of a flower&#10;&#10;Description automatically generated">
              <a:extLst>
                <a:ext uri="{FF2B5EF4-FFF2-40B4-BE49-F238E27FC236}">
                  <a16:creationId xmlns:a16="http://schemas.microsoft.com/office/drawing/2014/main" id="{D3C40327-B58A-4FF4-A8CB-41D40EAD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74" b="10933"/>
            <a:stretch/>
          </p:blipFill>
          <p:spPr>
            <a:xfrm>
              <a:off x="5098472" y="285935"/>
              <a:ext cx="646143" cy="10116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C45478C-9770-4615-BFFC-AE9EC1A1629A}"/>
                </a:ext>
              </a:extLst>
            </p:cNvPr>
            <p:cNvGrpSpPr/>
            <p:nvPr/>
          </p:nvGrpSpPr>
          <p:grpSpPr>
            <a:xfrm>
              <a:off x="4818137" y="1296744"/>
              <a:ext cx="1262282" cy="461665"/>
              <a:chOff x="6062224" y="5889035"/>
              <a:chExt cx="1262282" cy="461665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0DDA3E-57C9-4930-A0DD-5BA838FDF689}"/>
                  </a:ext>
                </a:extLst>
              </p:cNvPr>
              <p:cNvSpPr txBox="1"/>
              <p:nvPr/>
            </p:nvSpPr>
            <p:spPr>
              <a:xfrm>
                <a:off x="6134345" y="5889035"/>
                <a:ext cx="1190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pekinensis var.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alpina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B5C74A4-AA48-472B-96F5-76DF3685A336}"/>
                  </a:ext>
                </a:extLst>
              </p:cNvPr>
              <p:cNvSpPr/>
              <p:nvPr/>
            </p:nvSpPr>
            <p:spPr>
              <a:xfrm>
                <a:off x="6062224" y="6029462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F0082E-67C2-4B91-A513-95EA081C42C9}"/>
              </a:ext>
            </a:extLst>
          </p:cNvPr>
          <p:cNvGrpSpPr/>
          <p:nvPr/>
        </p:nvGrpSpPr>
        <p:grpSpPr>
          <a:xfrm>
            <a:off x="684485" y="236258"/>
            <a:ext cx="1521552" cy="1423787"/>
            <a:chOff x="4889986" y="153383"/>
            <a:chExt cx="1521552" cy="142378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B18968-C382-46EC-97C3-AC7C701B4078}"/>
                </a:ext>
              </a:extLst>
            </p:cNvPr>
            <p:cNvGrpSpPr/>
            <p:nvPr/>
          </p:nvGrpSpPr>
          <p:grpSpPr>
            <a:xfrm>
              <a:off x="5060893" y="1300171"/>
              <a:ext cx="1229993" cy="276999"/>
              <a:chOff x="5961054" y="1280327"/>
              <a:chExt cx="1229993" cy="27699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AC3F29-9044-4A1A-A02E-5EE168CF4C14}"/>
                  </a:ext>
                </a:extLst>
              </p:cNvPr>
              <p:cNvSpPr txBox="1"/>
              <p:nvPr/>
            </p:nvSpPr>
            <p:spPr>
              <a:xfrm>
                <a:off x="6060609" y="128032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baicalensis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2E20E96-3C9A-4887-921F-3D5DD3E4F530}"/>
                  </a:ext>
                </a:extLst>
              </p:cNvPr>
              <p:cNvSpPr/>
              <p:nvPr/>
            </p:nvSpPr>
            <p:spPr>
              <a:xfrm>
                <a:off x="5961054" y="1343750"/>
                <a:ext cx="137160" cy="137160"/>
              </a:xfrm>
              <a:prstGeom prst="ellipse">
                <a:avLst/>
              </a:prstGeom>
              <a:solidFill>
                <a:srgbClr val="5AD8D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Picture 11" descr="A close up of a flower&#10;&#10;Description automatically generated">
              <a:extLst>
                <a:ext uri="{FF2B5EF4-FFF2-40B4-BE49-F238E27FC236}">
                  <a16:creationId xmlns:a16="http://schemas.microsoft.com/office/drawing/2014/main" id="{AA0BD249-76B6-4462-B704-543D52E37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1" t="10269" r="18895"/>
            <a:stretch/>
          </p:blipFill>
          <p:spPr>
            <a:xfrm>
              <a:off x="5660391" y="329054"/>
              <a:ext cx="751147" cy="74566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BBFEBB-42C4-4EBA-94B5-4DE48058CBB9}"/>
                </a:ext>
              </a:extLst>
            </p:cNvPr>
            <p:cNvGrpSpPr/>
            <p:nvPr/>
          </p:nvGrpSpPr>
          <p:grpSpPr>
            <a:xfrm>
              <a:off x="4889986" y="153383"/>
              <a:ext cx="751147" cy="1057433"/>
              <a:chOff x="5038810" y="284290"/>
              <a:chExt cx="751147" cy="1057433"/>
            </a:xfrm>
          </p:grpSpPr>
          <p:pic>
            <p:nvPicPr>
              <p:cNvPr id="14" name="Picture 13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BFA169AB-D9E8-4024-96CA-CDD05D8718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5038810" y="28429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72916C-4180-421E-BA21-370D9277D463}"/>
                  </a:ext>
                </a:extLst>
              </p:cNvPr>
              <p:cNvSpPr/>
              <p:nvPr/>
            </p:nvSpPr>
            <p:spPr>
              <a:xfrm>
                <a:off x="5067114" y="1287072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34F5B1-8013-429A-A153-1DDA7EB12B61}"/>
              </a:ext>
            </a:extLst>
          </p:cNvPr>
          <p:cNvGrpSpPr/>
          <p:nvPr/>
        </p:nvGrpSpPr>
        <p:grpSpPr>
          <a:xfrm>
            <a:off x="2530855" y="372373"/>
            <a:ext cx="1149841" cy="1282609"/>
            <a:chOff x="6462848" y="2782773"/>
            <a:chExt cx="1149841" cy="1282609"/>
          </a:xfrm>
        </p:grpSpPr>
        <p:pic>
          <p:nvPicPr>
            <p:cNvPr id="80" name="Picture 79" descr="A close up of a flower garden&#10;&#10;Description automatically generated">
              <a:extLst>
                <a:ext uri="{FF2B5EF4-FFF2-40B4-BE49-F238E27FC236}">
                  <a16:creationId xmlns:a16="http://schemas.microsoft.com/office/drawing/2014/main" id="{285A1D73-57AB-4F0D-B5EA-F057B86A1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67" b="14093"/>
            <a:stretch/>
          </p:blipFill>
          <p:spPr>
            <a:xfrm>
              <a:off x="6655901" y="2782773"/>
              <a:ext cx="751146" cy="975259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883F22B-AF1D-43F2-99B6-4EE52F08180A}"/>
                </a:ext>
              </a:extLst>
            </p:cNvPr>
            <p:cNvGrpSpPr/>
            <p:nvPr/>
          </p:nvGrpSpPr>
          <p:grpSpPr>
            <a:xfrm>
              <a:off x="6462848" y="3788383"/>
              <a:ext cx="1149841" cy="276999"/>
              <a:chOff x="6001952" y="5965884"/>
              <a:chExt cx="1149841" cy="276999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FB0502A-41F4-4715-9D63-AF320169A57B}"/>
                  </a:ext>
                </a:extLst>
              </p:cNvPr>
              <p:cNvSpPr txBox="1"/>
              <p:nvPr/>
            </p:nvSpPr>
            <p:spPr>
              <a:xfrm>
                <a:off x="6139978" y="5965884"/>
                <a:ext cx="10118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strigillosa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47D0986-B859-46CA-965C-6972D3AB45AE}"/>
                  </a:ext>
                </a:extLst>
              </p:cNvPr>
              <p:cNvSpPr/>
              <p:nvPr/>
            </p:nvSpPr>
            <p:spPr>
              <a:xfrm>
                <a:off x="6001952" y="6025435"/>
                <a:ext cx="137160" cy="137160"/>
              </a:xfrm>
              <a:prstGeom prst="ellipse">
                <a:avLst/>
              </a:prstGeom>
              <a:solidFill>
                <a:srgbClr val="82CA8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25ACED8-A713-4C3C-BC98-4ED9767539C5}"/>
              </a:ext>
            </a:extLst>
          </p:cNvPr>
          <p:cNvGrpSpPr/>
          <p:nvPr/>
        </p:nvGrpSpPr>
        <p:grpSpPr>
          <a:xfrm>
            <a:off x="4232115" y="327845"/>
            <a:ext cx="1021601" cy="1332735"/>
            <a:chOff x="4692821" y="5726537"/>
            <a:chExt cx="1021601" cy="133273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AFB8512-14AB-4EA3-BEE3-458D85F039F2}"/>
                </a:ext>
              </a:extLst>
            </p:cNvPr>
            <p:cNvGrpSpPr/>
            <p:nvPr/>
          </p:nvGrpSpPr>
          <p:grpSpPr>
            <a:xfrm>
              <a:off x="4692821" y="6782273"/>
              <a:ext cx="1021601" cy="276999"/>
              <a:chOff x="6002293" y="6003222"/>
              <a:chExt cx="1021601" cy="27699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D25C7E-1A24-40BD-A030-6E329F1563FE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8835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insignis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00AB265-3AE4-4737-9D90-78E371940AC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6F5A46-78E4-4722-A9F6-8D0F9DED22A4}"/>
                </a:ext>
              </a:extLst>
            </p:cNvPr>
            <p:cNvGrpSpPr/>
            <p:nvPr/>
          </p:nvGrpSpPr>
          <p:grpSpPr>
            <a:xfrm>
              <a:off x="4817457" y="5726537"/>
              <a:ext cx="762942" cy="1017255"/>
              <a:chOff x="4817457" y="5726537"/>
              <a:chExt cx="762942" cy="1017255"/>
            </a:xfrm>
          </p:grpSpPr>
          <p:pic>
            <p:nvPicPr>
              <p:cNvPr id="87" name="Picture 86" descr="A black vase filled with purple flowers&#10;&#10;Description automatically generated">
                <a:extLst>
                  <a:ext uri="{FF2B5EF4-FFF2-40B4-BE49-F238E27FC236}">
                    <a16:creationId xmlns:a16="http://schemas.microsoft.com/office/drawing/2014/main" id="{3B85B18E-F569-4F14-BAD0-181F32441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457" y="5726537"/>
                <a:ext cx="762942" cy="1017255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4E9657C-5F39-434B-A0EC-B18199B52EAD}"/>
                  </a:ext>
                </a:extLst>
              </p:cNvPr>
              <p:cNvSpPr/>
              <p:nvPr/>
            </p:nvSpPr>
            <p:spPr>
              <a:xfrm>
                <a:off x="4838490" y="6692383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2E9EB8-CEA0-4FE0-916D-9C8D723203BC}"/>
              </a:ext>
            </a:extLst>
          </p:cNvPr>
          <p:cNvGrpSpPr/>
          <p:nvPr/>
        </p:nvGrpSpPr>
        <p:grpSpPr>
          <a:xfrm>
            <a:off x="2421998" y="3722986"/>
            <a:ext cx="1246978" cy="1272584"/>
            <a:chOff x="6562064" y="71358"/>
            <a:chExt cx="1246978" cy="127258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DD2FF5-8F9D-46B5-8B68-DAFFD59ABD84}"/>
                </a:ext>
              </a:extLst>
            </p:cNvPr>
            <p:cNvGrpSpPr/>
            <p:nvPr/>
          </p:nvGrpSpPr>
          <p:grpSpPr>
            <a:xfrm>
              <a:off x="6562064" y="1066943"/>
              <a:ext cx="1246978" cy="276999"/>
              <a:chOff x="7482741" y="1821219"/>
              <a:chExt cx="1246978" cy="27699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4DC8C-7EE9-4627-ADEE-40423AA57299}"/>
                  </a:ext>
                </a:extLst>
              </p:cNvPr>
              <p:cNvSpPr txBox="1"/>
              <p:nvPr/>
            </p:nvSpPr>
            <p:spPr>
              <a:xfrm>
                <a:off x="7581648" y="1821219"/>
                <a:ext cx="11480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BF1602-975F-403C-B401-FFA056FE30FD}"/>
                  </a:ext>
                </a:extLst>
              </p:cNvPr>
              <p:cNvSpPr/>
              <p:nvPr/>
            </p:nvSpPr>
            <p:spPr>
              <a:xfrm>
                <a:off x="7482741" y="1883385"/>
                <a:ext cx="137160" cy="137160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891F0A-1DD8-45FE-8C54-21CDDCF7D1C5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1" name="Picture 20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C2B4ADF1-E58B-4898-B229-474E10A5F6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A34CA1-9C5B-4C48-B904-B560C7DB5E7D}"/>
                  </a:ext>
                </a:extLst>
              </p:cNvPr>
              <p:cNvSpPr/>
              <p:nvPr/>
            </p:nvSpPr>
            <p:spPr>
              <a:xfrm>
                <a:off x="5534665" y="2668923"/>
                <a:ext cx="298042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B5AD16-9B9C-45A3-A18B-60E1156152B0}"/>
              </a:ext>
            </a:extLst>
          </p:cNvPr>
          <p:cNvGrpSpPr/>
          <p:nvPr/>
        </p:nvGrpSpPr>
        <p:grpSpPr>
          <a:xfrm>
            <a:off x="419133" y="3564870"/>
            <a:ext cx="1563048" cy="1430700"/>
            <a:chOff x="6197344" y="1590828"/>
            <a:chExt cx="1563048" cy="14307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AF9FFF-6D32-49E0-BEFC-2E1B4EB7FD7D}"/>
                </a:ext>
              </a:extLst>
            </p:cNvPr>
            <p:cNvGrpSpPr/>
            <p:nvPr/>
          </p:nvGrpSpPr>
          <p:grpSpPr>
            <a:xfrm>
              <a:off x="6545815" y="2744529"/>
              <a:ext cx="1011831" cy="276999"/>
              <a:chOff x="7498498" y="3588343"/>
              <a:chExt cx="1011831" cy="27699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09A907-3383-4221-9891-F4D42F8198C3}"/>
                  </a:ext>
                </a:extLst>
              </p:cNvPr>
              <p:cNvSpPr txBox="1"/>
              <p:nvPr/>
            </p:nvSpPr>
            <p:spPr>
              <a:xfrm>
                <a:off x="7617136" y="3588343"/>
                <a:ext cx="8931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barbata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E2D32F9-F60F-4736-B29A-235651C4ADFD}"/>
                  </a:ext>
                </a:extLst>
              </p:cNvPr>
              <p:cNvSpPr/>
              <p:nvPr/>
            </p:nvSpPr>
            <p:spPr>
              <a:xfrm>
                <a:off x="7498498" y="3661418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4" name="Picture 33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A9FFFFBD-DA6E-4464-8854-FFA744783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DCDA37-1563-45F0-A20C-8916A0D14159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36" name="Picture 35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6578FDFB-0020-49CE-AA43-5D2D6CAB4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0AED659-CA05-4857-88F8-FDCC1D5B238D}"/>
                  </a:ext>
                </a:extLst>
              </p:cNvPr>
              <p:cNvSpPr/>
              <p:nvPr/>
            </p:nvSpPr>
            <p:spPr>
              <a:xfrm>
                <a:off x="5089358" y="4556899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B08B857-C8F2-405E-BDA9-C36270572201}"/>
              </a:ext>
            </a:extLst>
          </p:cNvPr>
          <p:cNvGrpSpPr/>
          <p:nvPr/>
        </p:nvGrpSpPr>
        <p:grpSpPr>
          <a:xfrm>
            <a:off x="4150037" y="3728040"/>
            <a:ext cx="1068863" cy="1267530"/>
            <a:chOff x="3794179" y="3566594"/>
            <a:chExt cx="1068863" cy="1267530"/>
          </a:xfrm>
        </p:grpSpPr>
        <p:pic>
          <p:nvPicPr>
            <p:cNvPr id="94" name="Picture 93" descr="A piece of cake sitting on top of a green plant&#10;&#10;Description automatically generated">
              <a:extLst>
                <a:ext uri="{FF2B5EF4-FFF2-40B4-BE49-F238E27FC236}">
                  <a16:creationId xmlns:a16="http://schemas.microsoft.com/office/drawing/2014/main" id="{BB7A39FE-37F9-4C47-A107-785A51465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6" r="8876"/>
            <a:stretch/>
          </p:blipFill>
          <p:spPr>
            <a:xfrm>
              <a:off x="3851031" y="3566594"/>
              <a:ext cx="899478" cy="891398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BCE6995-D94C-465A-8793-4B251BDCF69F}"/>
                </a:ext>
              </a:extLst>
            </p:cNvPr>
            <p:cNvGrpSpPr/>
            <p:nvPr/>
          </p:nvGrpSpPr>
          <p:grpSpPr>
            <a:xfrm>
              <a:off x="3794179" y="4557125"/>
              <a:ext cx="1068863" cy="276999"/>
              <a:chOff x="3794179" y="4557125"/>
              <a:chExt cx="1068863" cy="27699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CED67F5-6373-41E9-B274-B165DA7BC538}"/>
                  </a:ext>
                </a:extLst>
              </p:cNvPr>
              <p:cNvSpPr txBox="1"/>
              <p:nvPr/>
            </p:nvSpPr>
            <p:spPr>
              <a:xfrm>
                <a:off x="3912141" y="4557125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leonardii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632D678-0564-4F19-B58E-C9F542951353}"/>
                  </a:ext>
                </a:extLst>
              </p:cNvPr>
              <p:cNvSpPr/>
              <p:nvPr/>
            </p:nvSpPr>
            <p:spPr>
              <a:xfrm>
                <a:off x="3794179" y="4627044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CD0A730-B02D-49C5-A20B-8526D292C1D1}"/>
              </a:ext>
            </a:extLst>
          </p:cNvPr>
          <p:cNvSpPr txBox="1"/>
          <p:nvPr/>
        </p:nvSpPr>
        <p:spPr>
          <a:xfrm>
            <a:off x="0" y="6581001"/>
            <a:ext cx="1785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Scale bar represents 5 cm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9A70DF-3E71-463E-ABC7-5A10274A0E58}"/>
              </a:ext>
            </a:extLst>
          </p:cNvPr>
          <p:cNvSpPr/>
          <p:nvPr/>
        </p:nvSpPr>
        <p:spPr>
          <a:xfrm>
            <a:off x="7166990" y="654045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2C89E34-9977-45BA-A979-F8CBCD3A91DE}"/>
              </a:ext>
            </a:extLst>
          </p:cNvPr>
          <p:cNvSpPr/>
          <p:nvPr/>
        </p:nvSpPr>
        <p:spPr>
          <a:xfrm>
            <a:off x="7166990" y="79729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F706A66-FE5B-4F7F-82FD-51DBD6621D99}"/>
              </a:ext>
            </a:extLst>
          </p:cNvPr>
          <p:cNvSpPr/>
          <p:nvPr/>
        </p:nvSpPr>
        <p:spPr>
          <a:xfrm>
            <a:off x="7166990" y="1531817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3465B8-0402-49B8-97D2-088A9450D926}"/>
              </a:ext>
            </a:extLst>
          </p:cNvPr>
          <p:cNvSpPr/>
          <p:nvPr/>
        </p:nvSpPr>
        <p:spPr>
          <a:xfrm>
            <a:off x="7166990" y="1809869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ABE171F-41B9-41B1-8C64-50259A5024DF}"/>
              </a:ext>
            </a:extLst>
          </p:cNvPr>
          <p:cNvSpPr/>
          <p:nvPr/>
        </p:nvSpPr>
        <p:spPr>
          <a:xfrm>
            <a:off x="7166990" y="2249839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9E08345-65BA-4EEF-8A3A-4DD4E4E217C5}"/>
              </a:ext>
            </a:extLst>
          </p:cNvPr>
          <p:cNvSpPr/>
          <p:nvPr/>
        </p:nvSpPr>
        <p:spPr>
          <a:xfrm>
            <a:off x="7166990" y="297588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C37D74-F1A1-4665-A017-CD8EE3B88E91}"/>
              </a:ext>
            </a:extLst>
          </p:cNvPr>
          <p:cNvSpPr/>
          <p:nvPr/>
        </p:nvSpPr>
        <p:spPr>
          <a:xfrm>
            <a:off x="7166990" y="326314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39B4645-5BAC-4CEE-AB4E-51A04C1B73C9}"/>
              </a:ext>
            </a:extLst>
          </p:cNvPr>
          <p:cNvSpPr/>
          <p:nvPr/>
        </p:nvSpPr>
        <p:spPr>
          <a:xfrm>
            <a:off x="7166990" y="3551138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4422E18-03BF-4E2E-8119-A0CE941A7641}"/>
              </a:ext>
            </a:extLst>
          </p:cNvPr>
          <p:cNvSpPr/>
          <p:nvPr/>
        </p:nvSpPr>
        <p:spPr>
          <a:xfrm>
            <a:off x="7166990" y="4558505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3DA99D6-BC5C-4073-9ACC-AF5B2B0B885C}"/>
              </a:ext>
            </a:extLst>
          </p:cNvPr>
          <p:cNvSpPr/>
          <p:nvPr/>
        </p:nvSpPr>
        <p:spPr>
          <a:xfrm>
            <a:off x="7166990" y="470480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ED4D0A2-2792-472F-915B-5C88B28478A2}"/>
              </a:ext>
            </a:extLst>
          </p:cNvPr>
          <p:cNvSpPr/>
          <p:nvPr/>
        </p:nvSpPr>
        <p:spPr>
          <a:xfrm>
            <a:off x="7166990" y="4851106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9765075-D86C-459B-A08F-E9E7055F24DE}"/>
              </a:ext>
            </a:extLst>
          </p:cNvPr>
          <p:cNvSpPr/>
          <p:nvPr/>
        </p:nvSpPr>
        <p:spPr>
          <a:xfrm>
            <a:off x="7166990" y="5426778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4EA8DA-C97A-4E11-802D-AE9711356061}"/>
              </a:ext>
            </a:extLst>
          </p:cNvPr>
          <p:cNvSpPr/>
          <p:nvPr/>
        </p:nvSpPr>
        <p:spPr>
          <a:xfrm>
            <a:off x="7166990" y="5568663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7" grpId="0" animBg="1"/>
      <p:bldP spid="105" grpId="0" animBg="1"/>
      <p:bldP spid="107" grpId="0" animBg="1"/>
      <p:bldP spid="109" grpId="0" animBg="1"/>
      <p:bldP spid="111" grpId="0" animBg="1"/>
      <p:bldP spid="113" grpId="0" animBg="1"/>
      <p:bldP spid="115" grpId="0" animBg="1"/>
      <p:bldP spid="117" grpId="0" animBg="1"/>
      <p:bldP spid="119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50EE-230B-4C5B-B76E-46FF280F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F2336F77-7DC6-44DA-8D45-3A997820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228600"/>
            <a:ext cx="11932920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2DB51-21BD-4EEB-A378-71B959F6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A1E9C-2BEF-4877-A9FC-A5607C2E43B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09D485-43FB-48C7-B868-49F471631F95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CB758-042C-49D0-9A61-252188CB9144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9FE374-0D6A-4922-B676-E29D113F4CA3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3D3F38-8FFF-4293-9B7B-801A4A98AF47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08DD3A-518F-4FE0-AF6A-ECE66F6ABE47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C4000D-0266-4130-8254-CCC9CB45CFB5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D1311F-DE3D-443D-9069-845234D34CBB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3AEBF-1DE0-4D72-8FD8-112A6B3096FB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5244C7-CBDD-49AD-AAAE-0AFFC6F644D8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569270-5BBE-46FE-924B-E51089CE1E5C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D59CB8-37CF-4276-A1E5-A559A8AE7ECC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E1D244-F077-456B-A354-4C5F7B9DAAE8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466D3-E498-4FFB-8A7D-782523EF5845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7A84A-382F-4463-941C-214997995AAE}"/>
              </a:ext>
            </a:extLst>
          </p:cNvPr>
          <p:cNvSpPr/>
          <p:nvPr/>
        </p:nvSpPr>
        <p:spPr>
          <a:xfrm>
            <a:off x="5017698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A04F5-527C-45DA-97AD-A06B8D6754B6}"/>
              </a:ext>
            </a:extLst>
          </p:cNvPr>
          <p:cNvSpPr/>
          <p:nvPr/>
        </p:nvSpPr>
        <p:spPr>
          <a:xfrm>
            <a:off x="5731334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629195-739A-4630-A660-6C5689DF511D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82A9B-3BAB-4A9B-857B-4C7C9109DF02}"/>
              </a:ext>
            </a:extLst>
          </p:cNvPr>
          <p:cNvSpPr/>
          <p:nvPr/>
        </p:nvSpPr>
        <p:spPr>
          <a:xfrm>
            <a:off x="2151001" y="471637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82F6-20A0-4BA6-9529-59A342FE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CF3EF-482D-40DB-957F-73C90FD70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1" y="228600"/>
            <a:ext cx="11932919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42E52-C476-41D5-B0C1-29E8F6F4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12</a:t>
            </a:fld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09B2B8-855A-4655-A00E-B7ACB980E68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C4B384-246D-42A3-8756-264E1CD1C327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57F8CF-5619-47BE-A6B8-C9FC59C27FBC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764ED7-B5E4-4645-91C5-F5914D502246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2C292F-4F40-4ABA-A04B-A3AA976CCFC3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7537F5-A6DC-4DF1-A002-47CC57DA238B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5554A03-67CF-4E01-AF4B-0BA9B4C4823C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6BF532-EDB1-4FBF-8E86-347643514B10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CD27DF-CB54-4CA4-BBF4-26C2D76E6D2E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AAE2987-930E-49B6-A9A0-A92D59BCD0D7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DA8265-E198-4FEE-9328-F46B7CAE2EDB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DCB6D29-0E62-4955-A18E-E0000D57E572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7C6B40D-66C5-4B84-AD55-077FB89B070D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D7067-27B1-49D3-AC2B-D1509ED0761D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1F159-D98C-42A0-A67D-2234A1335A02}"/>
              </a:ext>
            </a:extLst>
          </p:cNvPr>
          <p:cNvSpPr/>
          <p:nvPr/>
        </p:nvSpPr>
        <p:spPr>
          <a:xfrm>
            <a:off x="5731334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3C15B-4DF6-42AA-B883-3308A69C2E8E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40FB2-9EC8-447A-BD3C-AAD6DEAC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00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7062D-92F9-4B52-AF4C-88612E335504}"/>
              </a:ext>
            </a:extLst>
          </p:cNvPr>
          <p:cNvSpPr txBox="1"/>
          <p:nvPr/>
        </p:nvSpPr>
        <p:spPr>
          <a:xfrm>
            <a:off x="104895" y="3010724"/>
            <a:ext cx="1349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Phenylalanine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1AD33-49BD-41CB-B0E9-47F438EFF019}"/>
              </a:ext>
            </a:extLst>
          </p:cNvPr>
          <p:cNvSpPr txBox="1"/>
          <p:nvPr/>
        </p:nvSpPr>
        <p:spPr>
          <a:xfrm>
            <a:off x="1737631" y="3010724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Cinnamic acid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7F705-157B-4AFA-813A-8B82D80045CB}"/>
              </a:ext>
            </a:extLst>
          </p:cNvPr>
          <p:cNvSpPr txBox="1"/>
          <p:nvPr/>
        </p:nvSpPr>
        <p:spPr>
          <a:xfrm>
            <a:off x="1673255" y="4491520"/>
            <a:ext cx="1462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Cinnamoyl-CoA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6438A-E368-4A7E-8A74-3B453879663C}"/>
              </a:ext>
            </a:extLst>
          </p:cNvPr>
          <p:cNvSpPr txBox="1"/>
          <p:nvPr/>
        </p:nvSpPr>
        <p:spPr>
          <a:xfrm>
            <a:off x="5690627" y="5660417"/>
            <a:ext cx="118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Norwogonin</a:t>
            </a:r>
            <a:endParaRPr lang="en-US" sz="16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6B360-347C-4F9B-823F-5F9067F9D62A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1454367" y="3180001"/>
            <a:ext cx="2832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66E615-8DD4-408C-AEB7-3ADF621C56F9}"/>
              </a:ext>
            </a:extLst>
          </p:cNvPr>
          <p:cNvSpPr txBox="1"/>
          <p:nvPr/>
        </p:nvSpPr>
        <p:spPr>
          <a:xfrm>
            <a:off x="9214307" y="123137"/>
            <a:ext cx="247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Biosynthetic pathway adapted from Zhao et al. (2016)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81190-3C48-47C1-B388-A5B868441A34}"/>
              </a:ext>
            </a:extLst>
          </p:cNvPr>
          <p:cNvSpPr txBox="1"/>
          <p:nvPr/>
        </p:nvSpPr>
        <p:spPr>
          <a:xfrm>
            <a:off x="1590027" y="1527788"/>
            <a:ext cx="1629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4-coumaroyl-CoA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1DAC78-2C1D-4E4B-800A-EC45C1B04B6D}"/>
              </a:ext>
            </a:extLst>
          </p:cNvPr>
          <p:cNvGrpSpPr/>
          <p:nvPr/>
        </p:nvGrpSpPr>
        <p:grpSpPr>
          <a:xfrm>
            <a:off x="2400310" y="1883763"/>
            <a:ext cx="5892" cy="1059635"/>
            <a:chOff x="2398750" y="1866342"/>
            <a:chExt cx="5892" cy="105963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387CEB-D218-424B-B45F-21A39B2979D4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H="1" flipV="1">
              <a:off x="2404642" y="1866342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608D4F-7001-4D6E-8555-2EC88CFB6DC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2398750" y="2468777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8224C1-6DB0-49F8-913A-8E5CC06D0778}"/>
              </a:ext>
            </a:extLst>
          </p:cNvPr>
          <p:cNvGrpSpPr/>
          <p:nvPr/>
        </p:nvGrpSpPr>
        <p:grpSpPr>
          <a:xfrm>
            <a:off x="3219256" y="1697065"/>
            <a:ext cx="548640" cy="1"/>
            <a:chOff x="3199786" y="2062456"/>
            <a:chExt cx="963304" cy="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926AC9B-3658-4994-92DB-B3F1476C7F48}"/>
                </a:ext>
              </a:extLst>
            </p:cNvPr>
            <p:cNvCxnSpPr>
              <a:cxnSpLocks/>
            </p:cNvCxnSpPr>
            <p:nvPr/>
          </p:nvCxnSpPr>
          <p:spPr>
            <a:xfrm>
              <a:off x="3199786" y="2062456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1BB8621-A435-465D-A74E-01EC21B7B7FF}"/>
                </a:ext>
              </a:extLst>
            </p:cNvPr>
            <p:cNvCxnSpPr>
              <a:cxnSpLocks/>
            </p:cNvCxnSpPr>
            <p:nvPr/>
          </p:nvCxnSpPr>
          <p:spPr>
            <a:xfrm>
              <a:off x="3705890" y="2062456"/>
              <a:ext cx="4572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81B6FF-3F59-4704-975E-833E6B45292F}"/>
              </a:ext>
            </a:extLst>
          </p:cNvPr>
          <p:cNvCxnSpPr>
            <a:cxnSpLocks/>
          </p:cNvCxnSpPr>
          <p:nvPr/>
        </p:nvCxnSpPr>
        <p:spPr>
          <a:xfrm flipH="1">
            <a:off x="2400310" y="3349278"/>
            <a:ext cx="5891" cy="11422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7BB11A-714D-41F9-92B3-3DA4E930BA4B}"/>
              </a:ext>
            </a:extLst>
          </p:cNvPr>
          <p:cNvGrpSpPr/>
          <p:nvPr/>
        </p:nvGrpSpPr>
        <p:grpSpPr>
          <a:xfrm>
            <a:off x="3735356" y="1165360"/>
            <a:ext cx="1456026" cy="1044284"/>
            <a:chOff x="4179508" y="2199614"/>
            <a:chExt cx="1456026" cy="10442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B193BB-E7C6-4086-BC9C-E1B1CA9D2408}"/>
                </a:ext>
              </a:extLst>
            </p:cNvPr>
            <p:cNvSpPr txBox="1"/>
            <p:nvPr/>
          </p:nvSpPr>
          <p:spPr>
            <a:xfrm>
              <a:off x="4179508" y="2552479"/>
              <a:ext cx="1128707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1) Apigenin</a:t>
              </a:r>
            </a:p>
          </p:txBody>
        </p:sp>
        <p:pic>
          <p:nvPicPr>
            <p:cNvPr id="26" name="Picture 25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10CB8440-7DBA-4DBD-A210-C53F03FDD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774" y="2199614"/>
              <a:ext cx="365760" cy="104428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9A073D-DA8A-47F7-9FA7-A15BBE30F4E1}"/>
              </a:ext>
            </a:extLst>
          </p:cNvPr>
          <p:cNvGrpSpPr/>
          <p:nvPr/>
        </p:nvGrpSpPr>
        <p:grpSpPr>
          <a:xfrm>
            <a:off x="5546598" y="507010"/>
            <a:ext cx="1552927" cy="1169762"/>
            <a:chOff x="4110325" y="1182751"/>
            <a:chExt cx="1552927" cy="11697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4D7507-F101-4307-912C-4BBF15B67471}"/>
                </a:ext>
              </a:extLst>
            </p:cNvPr>
            <p:cNvSpPr txBox="1"/>
            <p:nvPr/>
          </p:nvSpPr>
          <p:spPr>
            <a:xfrm>
              <a:off x="4110325" y="1598355"/>
              <a:ext cx="124814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/>
                <a:t>2) ApigeninG</a:t>
              </a:r>
            </a:p>
          </p:txBody>
        </p:sp>
        <p:pic>
          <p:nvPicPr>
            <p:cNvPr id="29" name="Picture 28" descr="A picture containing table, bird&#10;&#10;Description automatically generated">
              <a:extLst>
                <a:ext uri="{FF2B5EF4-FFF2-40B4-BE49-F238E27FC236}">
                  <a16:creationId xmlns:a16="http://schemas.microsoft.com/office/drawing/2014/main" id="{B387162A-3F3D-4EAE-90E9-220246EA0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492" y="1182751"/>
              <a:ext cx="365760" cy="1169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0C2EA-DC63-45E5-B22F-74324B4E0D4B}"/>
              </a:ext>
            </a:extLst>
          </p:cNvPr>
          <p:cNvGrpSpPr/>
          <p:nvPr/>
        </p:nvGrpSpPr>
        <p:grpSpPr>
          <a:xfrm>
            <a:off x="7551381" y="888485"/>
            <a:ext cx="1571479" cy="1169764"/>
            <a:chOff x="6633935" y="1164640"/>
            <a:chExt cx="1571479" cy="11697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D3CACB-3B32-45F0-8E67-966BAA0F4E62}"/>
                </a:ext>
              </a:extLst>
            </p:cNvPr>
            <p:cNvSpPr txBox="1"/>
            <p:nvPr/>
          </p:nvSpPr>
          <p:spPr>
            <a:xfrm>
              <a:off x="6633935" y="1580245"/>
              <a:ext cx="127252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4) Scutellarin</a:t>
              </a:r>
            </a:p>
          </p:txBody>
        </p:sp>
        <p:pic>
          <p:nvPicPr>
            <p:cNvPr id="32" name="Picture 31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00605EB5-2B5B-4F5A-A318-CF19FADD4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9654" y="1164640"/>
              <a:ext cx="365760" cy="116976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5CB011-1EE6-4DAA-9415-EB0592B39E67}"/>
              </a:ext>
            </a:extLst>
          </p:cNvPr>
          <p:cNvGrpSpPr/>
          <p:nvPr/>
        </p:nvGrpSpPr>
        <p:grpSpPr>
          <a:xfrm>
            <a:off x="5541635" y="1588053"/>
            <a:ext cx="1670544" cy="1098512"/>
            <a:chOff x="6187104" y="2175224"/>
            <a:chExt cx="1670544" cy="109851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A8BB86-C702-4F77-A158-FC08936FB13A}"/>
                </a:ext>
              </a:extLst>
            </p:cNvPr>
            <p:cNvSpPr txBox="1"/>
            <p:nvPr/>
          </p:nvSpPr>
          <p:spPr>
            <a:xfrm>
              <a:off x="6187104" y="2557133"/>
              <a:ext cx="1361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3) Scutellarein</a:t>
              </a:r>
            </a:p>
          </p:txBody>
        </p:sp>
        <p:pic>
          <p:nvPicPr>
            <p:cNvPr id="35" name="Picture 34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1F66CD0B-25C6-4078-8F78-98293797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888" y="2175224"/>
              <a:ext cx="365760" cy="109851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CF40C5-74B8-4D93-8AEA-55CAF13D1445}"/>
              </a:ext>
            </a:extLst>
          </p:cNvPr>
          <p:cNvGrpSpPr/>
          <p:nvPr/>
        </p:nvGrpSpPr>
        <p:grpSpPr>
          <a:xfrm>
            <a:off x="7556720" y="1961888"/>
            <a:ext cx="1537448" cy="1126268"/>
            <a:chOff x="8337115" y="2169857"/>
            <a:chExt cx="1537448" cy="11262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730E10-00AB-4AAC-BD6E-AC7747F31730}"/>
                </a:ext>
              </a:extLst>
            </p:cNvPr>
            <p:cNvSpPr txBox="1"/>
            <p:nvPr/>
          </p:nvSpPr>
          <p:spPr>
            <a:xfrm>
              <a:off x="8337115" y="2563169"/>
              <a:ext cx="122180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5) Hispidulin</a:t>
              </a:r>
            </a:p>
          </p:txBody>
        </p:sp>
        <p:pic>
          <p:nvPicPr>
            <p:cNvPr id="38" name="Picture 37" descr="A close up of a logo&#10;&#10;Description automatically generated">
              <a:extLst>
                <a:ext uri="{FF2B5EF4-FFF2-40B4-BE49-F238E27FC236}">
                  <a16:creationId xmlns:a16="http://schemas.microsoft.com/office/drawing/2014/main" id="{A60F7F5A-4719-4000-8754-AAB51EC0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803" y="2169857"/>
              <a:ext cx="365760" cy="112626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29B841-4E04-44D3-A0E6-B8B0936277D9}"/>
              </a:ext>
            </a:extLst>
          </p:cNvPr>
          <p:cNvGrpSpPr/>
          <p:nvPr/>
        </p:nvGrpSpPr>
        <p:grpSpPr>
          <a:xfrm>
            <a:off x="9685378" y="1911271"/>
            <a:ext cx="1657679" cy="1237624"/>
            <a:chOff x="10035487" y="2129299"/>
            <a:chExt cx="1657679" cy="123762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7CD478-75D6-4A36-AF7D-559E92D0C337}"/>
                </a:ext>
              </a:extLst>
            </p:cNvPr>
            <p:cNvSpPr txBox="1"/>
            <p:nvPr/>
          </p:nvSpPr>
          <p:spPr>
            <a:xfrm>
              <a:off x="10035487" y="2563169"/>
              <a:ext cx="134043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6) HispidulinG</a:t>
              </a:r>
            </a:p>
          </p:txBody>
        </p:sp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95539822-B62D-4DE4-AA72-882E5DDAC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7406" y="2129299"/>
              <a:ext cx="365760" cy="123762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4671A8-2A95-4842-B760-3B44D26A6D03}"/>
              </a:ext>
            </a:extLst>
          </p:cNvPr>
          <p:cNvGrpSpPr/>
          <p:nvPr/>
        </p:nvGrpSpPr>
        <p:grpSpPr>
          <a:xfrm>
            <a:off x="3677229" y="4173066"/>
            <a:ext cx="1356866" cy="946776"/>
            <a:chOff x="4249271" y="4550149"/>
            <a:chExt cx="1356866" cy="94677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F55955-BCEF-4F22-B2D5-7F8313C7D37D}"/>
                </a:ext>
              </a:extLst>
            </p:cNvPr>
            <p:cNvSpPr txBox="1"/>
            <p:nvPr/>
          </p:nvSpPr>
          <p:spPr>
            <a:xfrm>
              <a:off x="4249271" y="4854260"/>
              <a:ext cx="1012521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7) Chrysin</a:t>
              </a:r>
            </a:p>
          </p:txBody>
        </p:sp>
        <p:pic>
          <p:nvPicPr>
            <p:cNvPr id="44" name="Picture 43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8F8BE94A-BA9C-41EC-B63B-9AD5C34AC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377" y="4550149"/>
              <a:ext cx="365760" cy="94677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33E081-D54D-4AED-9931-C4EA619B62D3}"/>
              </a:ext>
            </a:extLst>
          </p:cNvPr>
          <p:cNvGrpSpPr/>
          <p:nvPr/>
        </p:nvGrpSpPr>
        <p:grpSpPr>
          <a:xfrm>
            <a:off x="5587358" y="3108955"/>
            <a:ext cx="1534088" cy="1030228"/>
            <a:chOff x="4183557" y="5348301"/>
            <a:chExt cx="1534088" cy="103022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E04740-2AFA-41C7-90BA-FA0994560C33}"/>
                </a:ext>
              </a:extLst>
            </p:cNvPr>
            <p:cNvSpPr txBox="1"/>
            <p:nvPr/>
          </p:nvSpPr>
          <p:spPr>
            <a:xfrm>
              <a:off x="4183557" y="5697706"/>
              <a:ext cx="114236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8) ChrysinG</a:t>
              </a:r>
            </a:p>
          </p:txBody>
        </p:sp>
        <p:pic>
          <p:nvPicPr>
            <p:cNvPr id="47" name="Picture 46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8439FA4A-A1C9-4C88-82C2-125BE809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885" y="5348301"/>
              <a:ext cx="365760" cy="103022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007134-6BED-4E6C-B598-2475DE41D434}"/>
              </a:ext>
            </a:extLst>
          </p:cNvPr>
          <p:cNvGrpSpPr/>
          <p:nvPr/>
        </p:nvGrpSpPr>
        <p:grpSpPr>
          <a:xfrm>
            <a:off x="5598906" y="4132773"/>
            <a:ext cx="1516495" cy="1056048"/>
            <a:chOff x="5763298" y="4523831"/>
            <a:chExt cx="1516495" cy="105604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CD6F66-A026-43D8-835E-896DDE62ABE2}"/>
                </a:ext>
              </a:extLst>
            </p:cNvPr>
            <p:cNvSpPr txBox="1"/>
            <p:nvPr/>
          </p:nvSpPr>
          <p:spPr>
            <a:xfrm>
              <a:off x="5763298" y="4847882"/>
              <a:ext cx="1139927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9) Baicalein</a:t>
              </a:r>
            </a:p>
          </p:txBody>
        </p:sp>
        <p:pic>
          <p:nvPicPr>
            <p:cNvPr id="50" name="Picture 49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AE4A40D1-E000-4978-9C6B-EB1F22A1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033" y="4523831"/>
              <a:ext cx="365760" cy="1056048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CD6826-FDDC-47B8-9D0A-5C06EA42C627}"/>
              </a:ext>
            </a:extLst>
          </p:cNvPr>
          <p:cNvGrpSpPr/>
          <p:nvPr/>
        </p:nvGrpSpPr>
        <p:grpSpPr>
          <a:xfrm>
            <a:off x="7619127" y="3658041"/>
            <a:ext cx="1496069" cy="968060"/>
            <a:chOff x="5762472" y="3628280"/>
            <a:chExt cx="1496069" cy="96806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63C66E-534B-47B3-820C-5E1022B40020}"/>
                </a:ext>
              </a:extLst>
            </p:cNvPr>
            <p:cNvSpPr txBox="1"/>
            <p:nvPr/>
          </p:nvSpPr>
          <p:spPr>
            <a:xfrm>
              <a:off x="5762472" y="3943033"/>
              <a:ext cx="1141531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10) Baicalin</a:t>
              </a:r>
            </a:p>
          </p:txBody>
        </p:sp>
        <p:pic>
          <p:nvPicPr>
            <p:cNvPr id="53" name="Picture 52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49CF6219-3F6D-4457-BFF4-32F028F4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2781" y="3628280"/>
              <a:ext cx="365760" cy="96806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475981-7F15-4D2D-9184-3816950EE608}"/>
              </a:ext>
            </a:extLst>
          </p:cNvPr>
          <p:cNvGrpSpPr/>
          <p:nvPr/>
        </p:nvGrpSpPr>
        <p:grpSpPr>
          <a:xfrm>
            <a:off x="7619127" y="5553910"/>
            <a:ext cx="1554371" cy="1061324"/>
            <a:chOff x="7520962" y="5225772"/>
            <a:chExt cx="1554371" cy="106132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CDD3ED-458C-41F4-A30D-7ABD38E9D943}"/>
                </a:ext>
              </a:extLst>
            </p:cNvPr>
            <p:cNvSpPr txBox="1"/>
            <p:nvPr/>
          </p:nvSpPr>
          <p:spPr>
            <a:xfrm>
              <a:off x="7520962" y="5587157"/>
              <a:ext cx="125027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13) Wogonin</a:t>
              </a:r>
            </a:p>
          </p:txBody>
        </p:sp>
        <p:pic>
          <p:nvPicPr>
            <p:cNvPr id="56" name="Picture 55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2E26C5FF-4233-41A1-BE78-45D86FF6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573" y="5225772"/>
              <a:ext cx="365760" cy="106132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BF9CC8F-F845-44C1-BFC4-0D604A2A1C81}"/>
              </a:ext>
            </a:extLst>
          </p:cNvPr>
          <p:cNvGrpSpPr/>
          <p:nvPr/>
        </p:nvGrpSpPr>
        <p:grpSpPr>
          <a:xfrm>
            <a:off x="9673855" y="5421043"/>
            <a:ext cx="1839663" cy="1311532"/>
            <a:chOff x="9119667" y="5199153"/>
            <a:chExt cx="1839663" cy="1311532"/>
          </a:xfrm>
        </p:grpSpPr>
        <p:pic>
          <p:nvPicPr>
            <p:cNvPr id="58" name="Picture 57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56B29094-F32D-4BA7-8FB8-210804FC5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3570" y="5199153"/>
              <a:ext cx="365760" cy="131153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5FF6C-EEAC-4508-BE76-477A8280F6C1}"/>
                </a:ext>
              </a:extLst>
            </p:cNvPr>
            <p:cNvSpPr txBox="1"/>
            <p:nvPr/>
          </p:nvSpPr>
          <p:spPr>
            <a:xfrm>
              <a:off x="9119667" y="5685642"/>
              <a:ext cx="153080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14) Wogonoside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8A234C-452B-4F74-8929-6D318FF25C7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071651" y="3180001"/>
            <a:ext cx="7946766" cy="153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D0FBDF4-253D-48A1-A273-D18C7D72B376}"/>
              </a:ext>
            </a:extLst>
          </p:cNvPr>
          <p:cNvGrpSpPr/>
          <p:nvPr/>
        </p:nvGrpSpPr>
        <p:grpSpPr>
          <a:xfrm>
            <a:off x="9684147" y="4471588"/>
            <a:ext cx="1824868" cy="1302788"/>
            <a:chOff x="9085963" y="4365765"/>
            <a:chExt cx="1824868" cy="130278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D818B3-341E-46A3-B620-60E3AF05693A}"/>
                </a:ext>
              </a:extLst>
            </p:cNvPr>
            <p:cNvSpPr txBox="1"/>
            <p:nvPr/>
          </p:nvSpPr>
          <p:spPr>
            <a:xfrm>
              <a:off x="9085963" y="4847882"/>
              <a:ext cx="153663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12) Oroxyloside</a:t>
              </a:r>
            </a:p>
          </p:txBody>
        </p:sp>
        <p:pic>
          <p:nvPicPr>
            <p:cNvPr id="63" name="Picture 6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726C27C-EE60-423C-90B4-238A3181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5071" y="4365765"/>
              <a:ext cx="365760" cy="1302788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35E5721-FF48-46A7-A6FA-0BAC0D5F9A7E}"/>
              </a:ext>
            </a:extLst>
          </p:cNvPr>
          <p:cNvGrpSpPr/>
          <p:nvPr/>
        </p:nvGrpSpPr>
        <p:grpSpPr>
          <a:xfrm>
            <a:off x="7619127" y="4545824"/>
            <a:ext cx="1639214" cy="1154316"/>
            <a:chOff x="7460914" y="4433702"/>
            <a:chExt cx="1639214" cy="115431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64E7A7-4082-4E81-8889-2CFCBEDD9DF0}"/>
                </a:ext>
              </a:extLst>
            </p:cNvPr>
            <p:cNvSpPr txBox="1"/>
            <p:nvPr/>
          </p:nvSpPr>
          <p:spPr>
            <a:xfrm>
              <a:off x="7460914" y="4838073"/>
              <a:ext cx="13122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11) OroxylinA</a:t>
              </a:r>
            </a:p>
          </p:txBody>
        </p:sp>
        <p:pic>
          <p:nvPicPr>
            <p:cNvPr id="66" name="Picture 65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1946B54D-9AC5-4A7B-89D9-B174CDBF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368" y="4433702"/>
              <a:ext cx="365760" cy="1154316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E8A5CCF-59F9-42AA-B245-836BD7449FDC}"/>
              </a:ext>
            </a:extLst>
          </p:cNvPr>
          <p:cNvSpPr txBox="1"/>
          <p:nvPr/>
        </p:nvSpPr>
        <p:spPr>
          <a:xfrm>
            <a:off x="639861" y="6148451"/>
            <a:ext cx="451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# of species where flavonoid was detected in shoots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D0B4DD6-C803-4910-B7CE-9AB533A258A3}"/>
              </a:ext>
            </a:extLst>
          </p:cNvPr>
          <p:cNvSpPr txBox="1"/>
          <p:nvPr/>
        </p:nvSpPr>
        <p:spPr>
          <a:xfrm>
            <a:off x="639860" y="6457642"/>
            <a:ext cx="439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# of species where flavonoid was detected in roots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858EDB-D1B1-4F27-B171-BCA5AE96C6EA}"/>
              </a:ext>
            </a:extLst>
          </p:cNvPr>
          <p:cNvSpPr/>
          <p:nvPr/>
        </p:nvSpPr>
        <p:spPr>
          <a:xfrm>
            <a:off x="154370" y="6165915"/>
            <a:ext cx="410641" cy="307311"/>
          </a:xfrm>
          <a:prstGeom prst="rect">
            <a:avLst/>
          </a:prstGeom>
          <a:solidFill>
            <a:srgbClr val="45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B80D73C-0F82-4BC7-A92F-86427E9ADCE7}"/>
              </a:ext>
            </a:extLst>
          </p:cNvPr>
          <p:cNvSpPr/>
          <p:nvPr/>
        </p:nvSpPr>
        <p:spPr>
          <a:xfrm>
            <a:off x="154369" y="6473226"/>
            <a:ext cx="410641" cy="307387"/>
          </a:xfrm>
          <a:prstGeom prst="rect">
            <a:avLst/>
          </a:prstGeom>
          <a:solidFill>
            <a:srgbClr val="FF8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5F39217-CAA0-4E7F-B87D-82D7E883B10E}"/>
              </a:ext>
            </a:extLst>
          </p:cNvPr>
          <p:cNvGrpSpPr/>
          <p:nvPr/>
        </p:nvGrpSpPr>
        <p:grpSpPr>
          <a:xfrm>
            <a:off x="5223625" y="1204428"/>
            <a:ext cx="365760" cy="848900"/>
            <a:chOff x="5302129" y="1204428"/>
            <a:chExt cx="365760" cy="848900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8A48662-6EBD-4713-A4E9-FEFC43DDF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129" y="120442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2A8F4E-6EF8-4A5D-BE0C-75DB4D44A411}"/>
                </a:ext>
              </a:extLst>
            </p:cNvPr>
            <p:cNvCxnSpPr>
              <a:cxnSpLocks/>
            </p:cNvCxnSpPr>
            <p:nvPr/>
          </p:nvCxnSpPr>
          <p:spPr>
            <a:xfrm>
              <a:off x="5302129" y="187044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58B60B6-7916-4617-95E5-FB47C1B72C48}"/>
              </a:ext>
            </a:extLst>
          </p:cNvPr>
          <p:cNvCxnSpPr>
            <a:cxnSpLocks/>
          </p:cNvCxnSpPr>
          <p:nvPr/>
        </p:nvCxnSpPr>
        <p:spPr>
          <a:xfrm>
            <a:off x="9246374" y="2524477"/>
            <a:ext cx="365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0104C1-AE72-4111-BAF6-9FF11EEAB8DF}"/>
              </a:ext>
            </a:extLst>
          </p:cNvPr>
          <p:cNvCxnSpPr>
            <a:cxnSpLocks/>
          </p:cNvCxnSpPr>
          <p:nvPr/>
        </p:nvCxnSpPr>
        <p:spPr>
          <a:xfrm>
            <a:off x="9313709" y="5116082"/>
            <a:ext cx="344447" cy="2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4EB285E-A8AD-42E6-B80E-0D078A222D90}"/>
              </a:ext>
            </a:extLst>
          </p:cNvPr>
          <p:cNvCxnSpPr/>
          <p:nvPr/>
        </p:nvCxnSpPr>
        <p:spPr>
          <a:xfrm>
            <a:off x="9298301" y="6069739"/>
            <a:ext cx="344447" cy="2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D2A13A1-E99E-4D50-9C0D-BAA5B68787EE}"/>
              </a:ext>
            </a:extLst>
          </p:cNvPr>
          <p:cNvCxnSpPr>
            <a:cxnSpLocks/>
          </p:cNvCxnSpPr>
          <p:nvPr/>
        </p:nvCxnSpPr>
        <p:spPr>
          <a:xfrm>
            <a:off x="104895" y="6473226"/>
            <a:ext cx="509587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57EC92-DF92-4610-8783-C13B76CF58FC}"/>
              </a:ext>
            </a:extLst>
          </p:cNvPr>
          <p:cNvGrpSpPr/>
          <p:nvPr/>
        </p:nvGrpSpPr>
        <p:grpSpPr>
          <a:xfrm>
            <a:off x="3130233" y="4650127"/>
            <a:ext cx="548640" cy="1"/>
            <a:chOff x="3199786" y="2062456"/>
            <a:chExt cx="963304" cy="1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8ABB1BF-8772-428C-84BF-75077CC9C5EB}"/>
                </a:ext>
              </a:extLst>
            </p:cNvPr>
            <p:cNvCxnSpPr>
              <a:cxnSpLocks/>
            </p:cNvCxnSpPr>
            <p:nvPr/>
          </p:nvCxnSpPr>
          <p:spPr>
            <a:xfrm>
              <a:off x="3199786" y="2062456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FF84AE2-CD10-4BD9-9D93-EA980CC18E66}"/>
                </a:ext>
              </a:extLst>
            </p:cNvPr>
            <p:cNvCxnSpPr>
              <a:cxnSpLocks/>
            </p:cNvCxnSpPr>
            <p:nvPr/>
          </p:nvCxnSpPr>
          <p:spPr>
            <a:xfrm>
              <a:off x="3705890" y="2062456"/>
              <a:ext cx="4572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74BDE41-5070-4BEE-B916-A5C609C77624}"/>
              </a:ext>
            </a:extLst>
          </p:cNvPr>
          <p:cNvGrpSpPr/>
          <p:nvPr/>
        </p:nvGrpSpPr>
        <p:grpSpPr>
          <a:xfrm>
            <a:off x="7253367" y="1590105"/>
            <a:ext cx="365760" cy="848900"/>
            <a:chOff x="5302129" y="1204428"/>
            <a:chExt cx="365760" cy="84890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35D111C-DC58-4B11-BF61-2F9170B45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129" y="120442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76C595A-E3C4-4B91-81D6-FD65D24289EB}"/>
                </a:ext>
              </a:extLst>
            </p:cNvPr>
            <p:cNvCxnSpPr>
              <a:cxnSpLocks/>
            </p:cNvCxnSpPr>
            <p:nvPr/>
          </p:nvCxnSpPr>
          <p:spPr>
            <a:xfrm>
              <a:off x="5302129" y="187044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C3E9-DC2E-412D-89C6-E3F859315CBE}"/>
              </a:ext>
            </a:extLst>
          </p:cNvPr>
          <p:cNvGrpSpPr/>
          <p:nvPr/>
        </p:nvGrpSpPr>
        <p:grpSpPr>
          <a:xfrm>
            <a:off x="7276850" y="4235769"/>
            <a:ext cx="365760" cy="848900"/>
            <a:chOff x="5302129" y="1204428"/>
            <a:chExt cx="365760" cy="84890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22DFB40-62CB-43D9-B7CD-35CC49A1A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129" y="120442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FABE747-F341-4C20-86A8-B8640A788D89}"/>
                </a:ext>
              </a:extLst>
            </p:cNvPr>
            <p:cNvCxnSpPr>
              <a:cxnSpLocks/>
            </p:cNvCxnSpPr>
            <p:nvPr/>
          </p:nvCxnSpPr>
          <p:spPr>
            <a:xfrm>
              <a:off x="5302129" y="187044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F0F1AB1-A373-4C59-B91B-F03A86569F26}"/>
              </a:ext>
            </a:extLst>
          </p:cNvPr>
          <p:cNvCxnSpPr>
            <a:cxnSpLocks/>
          </p:cNvCxnSpPr>
          <p:nvPr/>
        </p:nvCxnSpPr>
        <p:spPr>
          <a:xfrm>
            <a:off x="7212179" y="5907531"/>
            <a:ext cx="365760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95AEA7D-EF24-44C4-8AB6-F3D134BABB0C}"/>
              </a:ext>
            </a:extLst>
          </p:cNvPr>
          <p:cNvGrpSpPr/>
          <p:nvPr/>
        </p:nvGrpSpPr>
        <p:grpSpPr>
          <a:xfrm>
            <a:off x="5180071" y="3799530"/>
            <a:ext cx="415394" cy="1749478"/>
            <a:chOff x="5006534" y="3793166"/>
            <a:chExt cx="415394" cy="1749478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170BFCD-D4AB-461A-9FC7-4B5FD4133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535" y="3793166"/>
              <a:ext cx="385365" cy="5486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2417297-DB1E-439B-B295-62357E24C348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4" y="4994004"/>
              <a:ext cx="384048" cy="5486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881B2E2-7628-4293-9E4E-AACFAC7A5070}"/>
                </a:ext>
              </a:extLst>
            </p:cNvPr>
            <p:cNvCxnSpPr>
              <a:cxnSpLocks/>
            </p:cNvCxnSpPr>
            <p:nvPr/>
          </p:nvCxnSpPr>
          <p:spPr>
            <a:xfrm>
              <a:off x="5074456" y="4641644"/>
              <a:ext cx="347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4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567257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1772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3AB3AA-B398-4640-966C-A46A81F89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76921"/>
              </p:ext>
            </p:extLst>
          </p:nvPr>
        </p:nvGraphicFramePr>
        <p:xfrm>
          <a:off x="847725" y="1528762"/>
          <a:ext cx="10506075" cy="46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828">
                  <a:extLst>
                    <a:ext uri="{9D8B030D-6E8A-4147-A177-3AD203B41FA5}">
                      <a16:colId xmlns:a16="http://schemas.microsoft.com/office/drawing/2014/main" val="2029667026"/>
                    </a:ext>
                  </a:extLst>
                </a:gridCol>
                <a:gridCol w="2399840">
                  <a:extLst>
                    <a:ext uri="{9D8B030D-6E8A-4147-A177-3AD203B41FA5}">
                      <a16:colId xmlns:a16="http://schemas.microsoft.com/office/drawing/2014/main" val="2119709971"/>
                    </a:ext>
                  </a:extLst>
                </a:gridCol>
                <a:gridCol w="2595704">
                  <a:extLst>
                    <a:ext uri="{9D8B030D-6E8A-4147-A177-3AD203B41FA5}">
                      <a16:colId xmlns:a16="http://schemas.microsoft.com/office/drawing/2014/main" val="1474592217"/>
                    </a:ext>
                  </a:extLst>
                </a:gridCol>
                <a:gridCol w="2869703">
                  <a:extLst>
                    <a:ext uri="{9D8B030D-6E8A-4147-A177-3AD203B41FA5}">
                      <a16:colId xmlns:a16="http://schemas.microsoft.com/office/drawing/2014/main" val="776672612"/>
                    </a:ext>
                  </a:extLst>
                </a:gridCol>
              </a:tblGrid>
              <a:tr h="281207">
                <a:tc row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Estimated genome size (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 number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683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in this study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490"/>
                  </a:ext>
                </a:extLst>
              </a:tr>
              <a:tr h="256386">
                <a:tc rowSpan="3"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baicalensis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8337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0644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(Cole et al., 2008)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752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strigillosa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62497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dependens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9849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</a:t>
                      </a:r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coccinea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344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barbata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26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346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insignis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7151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racemosa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1640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arenicola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4238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b="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havanensis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7651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altissima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8455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tournefortii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3585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4803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pekenensis</a:t>
                      </a:r>
                      <a:r>
                        <a:rPr lang="en-US" sz="12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</a:t>
                      </a:r>
                      <a:r>
                        <a:rPr lang="en-US" sz="12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alpina</a:t>
                      </a:r>
                      <a:endParaRPr lang="en-US" sz="12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 (Lee &amp; Kim, 2017)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2836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06C40-A044-4687-858E-B2F1C17B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E97331-9ECA-4EAA-A5F6-25C54F4A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Genome size analysis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1BB312-966D-4833-943C-A95051BD3898}"/>
              </a:ext>
            </a:extLst>
          </p:cNvPr>
          <p:cNvCxnSpPr/>
          <p:nvPr/>
        </p:nvCxnSpPr>
        <p:spPr>
          <a:xfrm>
            <a:off x="321879" y="3862552"/>
            <a:ext cx="409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D4259-1CB2-45B3-841E-F75E09EFCD82}"/>
              </a:ext>
            </a:extLst>
          </p:cNvPr>
          <p:cNvCxnSpPr/>
          <p:nvPr/>
        </p:nvCxnSpPr>
        <p:spPr>
          <a:xfrm>
            <a:off x="321879" y="4688052"/>
            <a:ext cx="409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5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7FFC-CE0F-4EE3-B047-6BDC1FBD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73B-92EE-45C3-94E2-DFD1C100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6257" cy="4895850"/>
          </a:xfrm>
        </p:spPr>
        <p:txBody>
          <a:bodyPr>
            <a:normAutofit/>
          </a:bodyPr>
          <a:lstStyle/>
          <a:p>
            <a:r>
              <a:rPr lang="en-US"/>
              <a:t>Diversity in flavonoid accumulation indicates differences in biosynthetic pathway</a:t>
            </a:r>
          </a:p>
          <a:p>
            <a:r>
              <a:rPr lang="en-US"/>
              <a:t>Several biotechnology targets identified</a:t>
            </a:r>
          </a:p>
          <a:p>
            <a:pPr lvl="1"/>
            <a:r>
              <a:rPr lang="en-US" i="1"/>
              <a:t>S. havanensis – </a:t>
            </a:r>
            <a:r>
              <a:rPr lang="en-US"/>
              <a:t>Baicalin in roots and shoots</a:t>
            </a:r>
            <a:endParaRPr lang="en-US" i="1"/>
          </a:p>
          <a:p>
            <a:pPr lvl="1"/>
            <a:r>
              <a:rPr lang="en-US" i="1"/>
              <a:t>S. arenicola – </a:t>
            </a:r>
            <a:r>
              <a:rPr lang="en-US"/>
              <a:t>Hispidulin in shoots</a:t>
            </a:r>
            <a:endParaRPr lang="en-US" i="1"/>
          </a:p>
          <a:p>
            <a:pPr lvl="1"/>
            <a:r>
              <a:rPr lang="en-US" i="1"/>
              <a:t>S. racemosa </a:t>
            </a:r>
            <a:r>
              <a:rPr lang="en-US"/>
              <a:t>– Oroxylin A in shoots</a:t>
            </a:r>
            <a:endParaRPr lang="en-US" i="1"/>
          </a:p>
          <a:p>
            <a:r>
              <a:rPr lang="en-US"/>
              <a:t>Little correlation between phylogenetic data and flavonoid profiles</a:t>
            </a:r>
          </a:p>
          <a:p>
            <a:r>
              <a:rPr lang="en-US"/>
              <a:t>Future work – transcriptomic and genomic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310D-F3EF-4E2A-B947-92ACD1A4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5F140-DFB7-494E-BA87-8F583B9E9E1F}"/>
              </a:ext>
            </a:extLst>
          </p:cNvPr>
          <p:cNvGrpSpPr/>
          <p:nvPr/>
        </p:nvGrpSpPr>
        <p:grpSpPr>
          <a:xfrm>
            <a:off x="10311914" y="2731533"/>
            <a:ext cx="1387495" cy="1722161"/>
            <a:chOff x="4824936" y="1534610"/>
            <a:chExt cx="956914" cy="1187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E10D6B-6E66-4AE6-A8C1-F3FD2DD0946C}"/>
                </a:ext>
              </a:extLst>
            </p:cNvPr>
            <p:cNvGrpSpPr/>
            <p:nvPr/>
          </p:nvGrpSpPr>
          <p:grpSpPr>
            <a:xfrm>
              <a:off x="4851225" y="2510069"/>
              <a:ext cx="918178" cy="212265"/>
              <a:chOff x="6010182" y="2549465"/>
              <a:chExt cx="918178" cy="21226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8C7401-B387-419E-8F3D-D145ADE89C1D}"/>
                  </a:ext>
                </a:extLst>
              </p:cNvPr>
              <p:cNvSpPr txBox="1"/>
              <p:nvPr/>
            </p:nvSpPr>
            <p:spPr>
              <a:xfrm>
                <a:off x="6148730" y="2549465"/>
                <a:ext cx="779630" cy="212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arenicola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ED71E96-C847-4EB8-85B9-4A80E86C5E92}"/>
                  </a:ext>
                </a:extLst>
              </p:cNvPr>
              <p:cNvSpPr/>
              <p:nvPr/>
            </p:nvSpPr>
            <p:spPr>
              <a:xfrm>
                <a:off x="6010182" y="2587017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82F5AE-C067-42BD-A61C-5BD26709EA01}"/>
                </a:ext>
              </a:extLst>
            </p:cNvPr>
            <p:cNvGrpSpPr/>
            <p:nvPr/>
          </p:nvGrpSpPr>
          <p:grpSpPr>
            <a:xfrm>
              <a:off x="4824936" y="1534610"/>
              <a:ext cx="956914" cy="960405"/>
              <a:chOff x="4405656" y="2784979"/>
              <a:chExt cx="956914" cy="960405"/>
            </a:xfrm>
          </p:grpSpPr>
          <p:pic>
            <p:nvPicPr>
              <p:cNvPr id="8" name="Picture 7" descr="A picture containing indoor, sitting, table, cake&#10;&#10;Description automatically generated">
                <a:extLst>
                  <a:ext uri="{FF2B5EF4-FFF2-40B4-BE49-F238E27FC236}">
                    <a16:creationId xmlns:a16="http://schemas.microsoft.com/office/drawing/2014/main" id="{120BAE55-AC8D-4A9D-A026-7C2A937C1D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t="35559" r="42579" b="18132"/>
              <a:stretch/>
            </p:blipFill>
            <p:spPr>
              <a:xfrm>
                <a:off x="4405656" y="2784979"/>
                <a:ext cx="956914" cy="96040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1B7ABB-1A47-4D53-A010-7F99E46EE7BD}"/>
                  </a:ext>
                </a:extLst>
              </p:cNvPr>
              <p:cNvSpPr/>
              <p:nvPr/>
            </p:nvSpPr>
            <p:spPr>
              <a:xfrm>
                <a:off x="4425222" y="3697457"/>
                <a:ext cx="31930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9CE5C1-72F1-4458-B053-B60A4FA649CC}"/>
              </a:ext>
            </a:extLst>
          </p:cNvPr>
          <p:cNvGrpSpPr/>
          <p:nvPr/>
        </p:nvGrpSpPr>
        <p:grpSpPr>
          <a:xfrm>
            <a:off x="7930806" y="4774317"/>
            <a:ext cx="2206592" cy="1689452"/>
            <a:chOff x="4865796" y="3020557"/>
            <a:chExt cx="1668065" cy="1277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6E7905-710F-4A66-A50E-19344BBBC034}"/>
                </a:ext>
              </a:extLst>
            </p:cNvPr>
            <p:cNvGrpSpPr/>
            <p:nvPr/>
          </p:nvGrpSpPr>
          <p:grpSpPr>
            <a:xfrm>
              <a:off x="5125410" y="4065029"/>
              <a:ext cx="1050365" cy="232663"/>
              <a:chOff x="6123318" y="4315122"/>
              <a:chExt cx="1050365" cy="23266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B91A3E-4C94-4A9C-ACE2-5D63EA60A7BA}"/>
                  </a:ext>
                </a:extLst>
              </p:cNvPr>
              <p:cNvSpPr txBox="1"/>
              <p:nvPr/>
            </p:nvSpPr>
            <p:spPr>
              <a:xfrm>
                <a:off x="6274296" y="4315122"/>
                <a:ext cx="899387" cy="232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5D55877-783F-41A6-948C-618693950963}"/>
                  </a:ext>
                </a:extLst>
              </p:cNvPr>
              <p:cNvSpPr/>
              <p:nvPr/>
            </p:nvSpPr>
            <p:spPr>
              <a:xfrm>
                <a:off x="6123318" y="4355416"/>
                <a:ext cx="152072" cy="152072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" name="Picture 13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F458A3FC-A285-4F3A-8A00-0F87D10F2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53F15B-177B-4E4A-BDEB-526443CCF049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16" name="Picture 15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47A0DB16-F2C0-4C16-8E5B-71AEBF64B8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3F6995-A250-448D-9645-B6C4C51EA37A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68D6D5-6019-4D08-A338-62B808F9163F}"/>
              </a:ext>
            </a:extLst>
          </p:cNvPr>
          <p:cNvGrpSpPr/>
          <p:nvPr/>
        </p:nvGrpSpPr>
        <p:grpSpPr>
          <a:xfrm>
            <a:off x="8157034" y="597705"/>
            <a:ext cx="1511141" cy="1780999"/>
            <a:chOff x="6700013" y="71358"/>
            <a:chExt cx="932401" cy="109890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F329D45-C18D-4BEC-910E-BB8DEC3A0B99}"/>
                </a:ext>
              </a:extLst>
            </p:cNvPr>
            <p:cNvGrpSpPr/>
            <p:nvPr/>
          </p:nvGrpSpPr>
          <p:grpSpPr>
            <a:xfrm>
              <a:off x="6700013" y="980362"/>
              <a:ext cx="932401" cy="189904"/>
              <a:chOff x="7620690" y="1734638"/>
              <a:chExt cx="932401" cy="18990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7F430D-5246-4139-B584-AB2EF47FCE9A}"/>
                  </a:ext>
                </a:extLst>
              </p:cNvPr>
              <p:cNvSpPr txBox="1"/>
              <p:nvPr/>
            </p:nvSpPr>
            <p:spPr>
              <a:xfrm>
                <a:off x="7744813" y="1734638"/>
                <a:ext cx="808278" cy="189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4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4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D6C79F0-D7A1-472A-8074-2AD50F9F34ED}"/>
                  </a:ext>
                </a:extLst>
              </p:cNvPr>
              <p:cNvSpPr/>
              <p:nvPr/>
            </p:nvSpPr>
            <p:spPr>
              <a:xfrm>
                <a:off x="7620690" y="1765672"/>
                <a:ext cx="124124" cy="124124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AB7365-665F-4BA1-9EAE-03EE3E6D3093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3" name="Picture 22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7D6B33E7-2347-44D6-882A-F59BE206D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567DA5E-2367-44BB-AA78-3B3372CAF4F0}"/>
                  </a:ext>
                </a:extLst>
              </p:cNvPr>
              <p:cNvSpPr/>
              <p:nvPr/>
            </p:nvSpPr>
            <p:spPr>
              <a:xfrm>
                <a:off x="5534665" y="2668923"/>
                <a:ext cx="298042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B94676-74F6-4335-9283-EABF3311434F}"/>
              </a:ext>
            </a:extLst>
          </p:cNvPr>
          <p:cNvGrpSpPr/>
          <p:nvPr/>
        </p:nvGrpSpPr>
        <p:grpSpPr>
          <a:xfrm>
            <a:off x="7930806" y="2859342"/>
            <a:ext cx="1920179" cy="1264748"/>
            <a:chOff x="7930806" y="2859342"/>
            <a:chExt cx="1920179" cy="1264748"/>
          </a:xfrm>
        </p:grpSpPr>
        <p:pic>
          <p:nvPicPr>
            <p:cNvPr id="29" name="Content Placeholder 4" descr="A close up of a map&#10;&#10;Description automatically generated">
              <a:extLst>
                <a:ext uri="{FF2B5EF4-FFF2-40B4-BE49-F238E27FC236}">
                  <a16:creationId xmlns:a16="http://schemas.microsoft.com/office/drawing/2014/main" id="{4F8CA4C2-4683-4CE5-90AF-10B0F22D0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18" r="29487" b="88846"/>
            <a:stretch/>
          </p:blipFill>
          <p:spPr>
            <a:xfrm>
              <a:off x="7930806" y="2859342"/>
              <a:ext cx="1920179" cy="95353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E88A49-EBCD-4921-BFF4-795320534057}"/>
                </a:ext>
              </a:extLst>
            </p:cNvPr>
            <p:cNvSpPr txBox="1"/>
            <p:nvPr/>
          </p:nvSpPr>
          <p:spPr>
            <a:xfrm>
              <a:off x="8434680" y="3816313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Hispidulin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40C9FF-BF7D-4480-87CE-718777A9D926}"/>
              </a:ext>
            </a:extLst>
          </p:cNvPr>
          <p:cNvGrpSpPr/>
          <p:nvPr/>
        </p:nvGrpSpPr>
        <p:grpSpPr>
          <a:xfrm>
            <a:off x="10364051" y="4943216"/>
            <a:ext cx="1520875" cy="1268698"/>
            <a:chOff x="10326771" y="5097870"/>
            <a:chExt cx="1520875" cy="12686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39A5A0-9A02-42ED-BBB6-67C838DDAB9C}"/>
                </a:ext>
              </a:extLst>
            </p:cNvPr>
            <p:cNvGrpSpPr/>
            <p:nvPr/>
          </p:nvGrpSpPr>
          <p:grpSpPr>
            <a:xfrm>
              <a:off x="10326771" y="5097870"/>
              <a:ext cx="1520875" cy="954554"/>
              <a:chOff x="10798000" y="4788734"/>
              <a:chExt cx="1149152" cy="721248"/>
            </a:xfrm>
          </p:grpSpPr>
          <p:pic>
            <p:nvPicPr>
              <p:cNvPr id="30" name="Content Placeholder 4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606A5859-55B3-4233-A97D-98A55052A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27" t="60162" r="-299" b="28634"/>
              <a:stretch/>
            </p:blipFill>
            <p:spPr>
              <a:xfrm>
                <a:off x="10905266" y="4788734"/>
                <a:ext cx="1041886" cy="72124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D34B24-E46D-465E-B120-48A7AE11E855}"/>
                  </a:ext>
                </a:extLst>
              </p:cNvPr>
              <p:cNvSpPr txBox="1"/>
              <p:nvPr/>
            </p:nvSpPr>
            <p:spPr>
              <a:xfrm>
                <a:off x="10798000" y="4959432"/>
                <a:ext cx="181924" cy="13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7AAD02-4ABB-41AC-AF96-AA21C40D6B63}"/>
                </a:ext>
              </a:extLst>
            </p:cNvPr>
            <p:cNvSpPr txBox="1"/>
            <p:nvPr/>
          </p:nvSpPr>
          <p:spPr>
            <a:xfrm>
              <a:off x="10559391" y="6058791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Oroxylin 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4B400D-32C3-4BF6-855A-B0F0CCADB297}"/>
              </a:ext>
            </a:extLst>
          </p:cNvPr>
          <p:cNvGrpSpPr/>
          <p:nvPr/>
        </p:nvGrpSpPr>
        <p:grpSpPr>
          <a:xfrm>
            <a:off x="9790611" y="786649"/>
            <a:ext cx="2154256" cy="1304355"/>
            <a:chOff x="9790611" y="786649"/>
            <a:chExt cx="2154256" cy="130435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315513-1EDE-4349-9D32-A475315483C5}"/>
                </a:ext>
              </a:extLst>
            </p:cNvPr>
            <p:cNvGrpSpPr/>
            <p:nvPr/>
          </p:nvGrpSpPr>
          <p:grpSpPr>
            <a:xfrm>
              <a:off x="9790611" y="786649"/>
              <a:ext cx="2154256" cy="1304355"/>
              <a:chOff x="9726138" y="806593"/>
              <a:chExt cx="2154256" cy="1304355"/>
            </a:xfrm>
          </p:grpSpPr>
          <p:pic>
            <p:nvPicPr>
              <p:cNvPr id="28" name="Picture 2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FCC82AD-AECA-4FC8-B8A8-8F651B03C4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916"/>
              <a:stretch/>
            </p:blipFill>
            <p:spPr>
              <a:xfrm>
                <a:off x="9726138" y="806593"/>
                <a:ext cx="2154256" cy="99657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AEA648-C8DD-4728-A8CE-E3E4E060F564}"/>
                  </a:ext>
                </a:extLst>
              </p:cNvPr>
              <p:cNvSpPr txBox="1"/>
              <p:nvPr/>
            </p:nvSpPr>
            <p:spPr>
              <a:xfrm>
                <a:off x="10484437" y="1803171"/>
                <a:ext cx="7490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Baicalin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28367-C8C1-4254-B9E9-548B589D110E}"/>
                </a:ext>
              </a:extLst>
            </p:cNvPr>
            <p:cNvSpPr txBox="1"/>
            <p:nvPr/>
          </p:nvSpPr>
          <p:spPr>
            <a:xfrm>
              <a:off x="10304932" y="1003300"/>
              <a:ext cx="2439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2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967-BFEE-4B4A-B65F-3B8466F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539F-9C49-4B6E-8AE5-1D0F2552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9471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Yeong Hun Song</a:t>
            </a:r>
            <a:r>
              <a:rPr lang="en-US" sz="2000" b="1" baseline="30000" dirty="0"/>
              <a:t>1</a:t>
            </a:r>
            <a:r>
              <a:rPr lang="en-US" sz="2000" b="1" dirty="0"/>
              <a:t> </a:t>
            </a:r>
            <a:r>
              <a:rPr lang="en-US" sz="2000" dirty="0"/>
              <a:t>-</a:t>
            </a:r>
            <a:r>
              <a:rPr lang="en-US" sz="2000" b="1" dirty="0"/>
              <a:t> </a:t>
            </a:r>
            <a:r>
              <a:rPr lang="en-US" sz="2000" dirty="0"/>
              <a:t>preliminary chemical analyses and developed HPLC method</a:t>
            </a:r>
          </a:p>
          <a:p>
            <a:pPr marL="0" indent="0">
              <a:buNone/>
            </a:pPr>
            <a:r>
              <a:rPr lang="en-US" sz="2000" b="1" dirty="0"/>
              <a:t>Yoonkyung Lee</a:t>
            </a:r>
            <a:r>
              <a:rPr lang="en-US" sz="2000" b="1" baseline="30000" dirty="0"/>
              <a:t>2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 err="1"/>
              <a:t>Sangtae</a:t>
            </a:r>
            <a:r>
              <a:rPr lang="en-US" sz="2000" b="1" dirty="0"/>
              <a:t> Kim</a:t>
            </a:r>
            <a:r>
              <a:rPr lang="en-US" sz="2000" b="1" baseline="30000" dirty="0"/>
              <a:t>2</a:t>
            </a:r>
            <a:r>
              <a:rPr lang="en-US" sz="2000" b="1" dirty="0"/>
              <a:t> </a:t>
            </a:r>
            <a:r>
              <a:rPr lang="en-US" sz="2000" dirty="0"/>
              <a:t>– phylogenetic and genome size analyses, and provided plant materials</a:t>
            </a:r>
          </a:p>
          <a:p>
            <a:pPr marL="0" indent="0">
              <a:buNone/>
            </a:pPr>
            <a:r>
              <a:rPr lang="en-US" sz="2000" b="1" dirty="0"/>
              <a:t>Ru Dai</a:t>
            </a:r>
            <a:r>
              <a:rPr lang="en-US" sz="2000" b="1" baseline="30000" dirty="0"/>
              <a:t>1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/>
              <a:t>Jeongim Kim</a:t>
            </a:r>
            <a:r>
              <a:rPr lang="en-US" sz="2000" b="1" baseline="30000" dirty="0"/>
              <a:t>1,3</a:t>
            </a:r>
            <a:r>
              <a:rPr lang="en-US" sz="2000" b="1" dirty="0"/>
              <a:t> </a:t>
            </a:r>
            <a:r>
              <a:rPr lang="en-US" sz="2000" dirty="0"/>
              <a:t>- sample preparation and keeping my plants alive</a:t>
            </a:r>
          </a:p>
          <a:p>
            <a:pPr marL="0" indent="0">
              <a:buNone/>
            </a:pPr>
            <a:r>
              <a:rPr lang="en-US" sz="2000" b="1" dirty="0"/>
              <a:t>Brian Pearson</a:t>
            </a:r>
            <a:r>
              <a:rPr lang="en-US" sz="2000" b="1" baseline="30000" dirty="0"/>
              <a:t>4</a:t>
            </a:r>
            <a:r>
              <a:rPr lang="en-US" sz="2000" dirty="0"/>
              <a:t> and </a:t>
            </a:r>
            <a:r>
              <a:rPr lang="en-US" sz="2000" b="1" dirty="0"/>
              <a:t>John B. Nelson</a:t>
            </a:r>
            <a:r>
              <a:rPr lang="en-US" sz="2000" b="1" baseline="30000" dirty="0"/>
              <a:t>5</a:t>
            </a:r>
            <a:r>
              <a:rPr lang="en-US" sz="2000" b="1" dirty="0"/>
              <a:t> </a:t>
            </a:r>
            <a:r>
              <a:rPr lang="en-US" sz="2000" dirty="0"/>
              <a:t>- provided seed and plant materials</a:t>
            </a:r>
          </a:p>
          <a:p>
            <a:pPr marL="0" indent="0">
              <a:buNone/>
            </a:pPr>
            <a:r>
              <a:rPr lang="en-US" sz="1400" baseline="30000" dirty="0"/>
              <a:t>1</a:t>
            </a:r>
            <a:r>
              <a:rPr lang="en-US" sz="1400" dirty="0"/>
              <a:t>Horticultural Sciences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2</a:t>
            </a:r>
            <a:r>
              <a:rPr lang="en-US" sz="1400" dirty="0"/>
              <a:t>Department of Biology, </a:t>
            </a:r>
            <a:r>
              <a:rPr lang="en-US" sz="1400" dirty="0" err="1"/>
              <a:t>Sungshin</a:t>
            </a:r>
            <a:r>
              <a:rPr lang="en-US" sz="1400" dirty="0"/>
              <a:t> Women’s University, Seoul, Republic of Korea</a:t>
            </a:r>
          </a:p>
          <a:p>
            <a:pPr marL="0" indent="0">
              <a:buNone/>
            </a:pPr>
            <a:r>
              <a:rPr lang="en-US" sz="1400" baseline="30000" dirty="0"/>
              <a:t>3</a:t>
            </a:r>
            <a:r>
              <a:rPr lang="en-US" sz="1400" dirty="0"/>
              <a:t>Plant Molecular and Cellular Biology Graduate Program,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4</a:t>
            </a:r>
            <a:r>
              <a:rPr lang="en-US" sz="1400" dirty="0"/>
              <a:t>Environmental Horticulture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5</a:t>
            </a:r>
            <a:r>
              <a:rPr lang="en-US" sz="1400" dirty="0"/>
              <a:t>University of South Carolina Herbarium, University of South Carolina, Columbia, SC, USA</a:t>
            </a:r>
            <a:endParaRPr lang="en-US" sz="14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39B1-4165-4EC9-9BF5-8142F95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uf-logo | University of Florida Online">
            <a:extLst>
              <a:ext uri="{FF2B5EF4-FFF2-40B4-BE49-F238E27FC236}">
                <a16:creationId xmlns:a16="http://schemas.microsoft.com/office/drawing/2014/main" id="{EA31A125-0D91-44D8-94AE-B3ECD7F1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37424"/>
            <a:ext cx="2667000" cy="5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people standing next to a tree&#10;&#10;Description automatically generated">
            <a:extLst>
              <a:ext uri="{FF2B5EF4-FFF2-40B4-BE49-F238E27FC236}">
                <a16:creationId xmlns:a16="http://schemas.microsoft.com/office/drawing/2014/main" id="{8FA897E4-C4CE-46CD-98FF-EB16A27C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" b="7046"/>
          <a:stretch/>
        </p:blipFill>
        <p:spPr>
          <a:xfrm>
            <a:off x="7206776" y="1687381"/>
            <a:ext cx="4147024" cy="2745149"/>
          </a:xfrm>
          <a:prstGeom prst="rect">
            <a:avLst/>
          </a:prstGeom>
        </p:spPr>
      </p:pic>
      <p:pic>
        <p:nvPicPr>
          <p:cNvPr id="2050" name="Picture 2" descr="Sungshin Women's University - Wikipedia">
            <a:extLst>
              <a:ext uri="{FF2B5EF4-FFF2-40B4-BE49-F238E27FC236}">
                <a16:creationId xmlns:a16="http://schemas.microsoft.com/office/drawing/2014/main" id="{7A59E15C-943C-4034-BE06-677B82A3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776" y="294147"/>
            <a:ext cx="1137684" cy="118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9AA69-E1AF-47F7-BFBD-F094C5DE577A}"/>
              </a:ext>
            </a:extLst>
          </p:cNvPr>
          <p:cNvSpPr txBox="1"/>
          <p:nvPr/>
        </p:nvSpPr>
        <p:spPr>
          <a:xfrm>
            <a:off x="7178201" y="4560482"/>
            <a:ext cx="4147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Funding for this project provided by: USDA NIFA-HATCH (Project #005681) and the National Research Foundation of Korea (NRF-2017R1D1A1B03034952)</a:t>
            </a:r>
          </a:p>
        </p:txBody>
      </p:sp>
      <p:pic>
        <p:nvPicPr>
          <p:cNvPr id="2052" name="Picture 4" descr="$4.8M goes to workforce training by community colleges, NIFA says ...">
            <a:extLst>
              <a:ext uri="{FF2B5EF4-FFF2-40B4-BE49-F238E27FC236}">
                <a16:creationId xmlns:a16="http://schemas.microsoft.com/office/drawing/2014/main" id="{24AE6171-5D1E-401A-B4F9-A3CE88E8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01" y="5387432"/>
            <a:ext cx="2112245" cy="8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32735-6A68-4489-9FCB-E1BCC4A94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894" y="5381118"/>
            <a:ext cx="1420906" cy="893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2AEA3-4982-444A-91A3-28C6EB9EBCCA}"/>
              </a:ext>
            </a:extLst>
          </p:cNvPr>
          <p:cNvSpPr txBox="1"/>
          <p:nvPr/>
        </p:nvSpPr>
        <p:spPr>
          <a:xfrm>
            <a:off x="7206776" y="40939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Kim lab</a:t>
            </a:r>
          </a:p>
        </p:txBody>
      </p:sp>
    </p:spTree>
    <p:extLst>
      <p:ext uri="{BB962C8B-B14F-4D97-AF65-F5344CB8AC3E}">
        <p14:creationId xmlns:p14="http://schemas.microsoft.com/office/powerpoint/2010/main" val="304447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795-12F7-4CBE-9548-11B9C2EF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Introduction to the </a:t>
            </a:r>
            <a:r>
              <a:rPr lang="en-US" i="1"/>
              <a:t>Scutellaria </a:t>
            </a:r>
            <a:r>
              <a:rPr lang="en-US"/>
              <a:t>genus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9140-42D4-49C4-BE51-9BB11A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897" cy="4667250"/>
          </a:xfrm>
        </p:spPr>
        <p:txBody>
          <a:bodyPr>
            <a:normAutofit/>
          </a:bodyPr>
          <a:lstStyle/>
          <a:p>
            <a:r>
              <a:rPr lang="en-US"/>
              <a:t>Part of the Lamiaceae family</a:t>
            </a:r>
          </a:p>
          <a:p>
            <a:r>
              <a:rPr lang="en-US"/>
              <a:t>Rich in medicinal flavonoids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r>
              <a:rPr lang="en-US"/>
              <a:t>Several species more well-studied because of their medicinal uses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9E0C6-2F76-4168-BD65-E8B0CECC68BD}"/>
              </a:ext>
            </a:extLst>
          </p:cNvPr>
          <p:cNvGrpSpPr/>
          <p:nvPr/>
        </p:nvGrpSpPr>
        <p:grpSpPr>
          <a:xfrm>
            <a:off x="6906542" y="1825625"/>
            <a:ext cx="2681342" cy="2337745"/>
            <a:chOff x="4818055" y="139923"/>
            <a:chExt cx="1435291" cy="1251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0862C-44E8-4AB4-A0E4-9398C3A10AA4}"/>
                </a:ext>
              </a:extLst>
            </p:cNvPr>
            <p:cNvSpPr txBox="1"/>
            <p:nvPr/>
          </p:nvSpPr>
          <p:spPr>
            <a:xfrm>
              <a:off x="5295700" y="1210067"/>
              <a:ext cx="685082" cy="181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9" name="Picture 8" descr="A close up of a flower&#10;&#10;Description automatically generated">
              <a:extLst>
                <a:ext uri="{FF2B5EF4-FFF2-40B4-BE49-F238E27FC236}">
                  <a16:creationId xmlns:a16="http://schemas.microsoft.com/office/drawing/2014/main" id="{448E6D7C-92D2-4AE3-8A41-C84E2796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8" t="10269" r="23977"/>
            <a:stretch/>
          </p:blipFill>
          <p:spPr>
            <a:xfrm>
              <a:off x="5609659" y="318831"/>
              <a:ext cx="643687" cy="74566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BD777-F7A6-49BF-B9EC-8FD0969108BB}"/>
                </a:ext>
              </a:extLst>
            </p:cNvPr>
            <p:cNvGrpSpPr/>
            <p:nvPr/>
          </p:nvGrpSpPr>
          <p:grpSpPr>
            <a:xfrm>
              <a:off x="4818055" y="139923"/>
              <a:ext cx="751147" cy="1057433"/>
              <a:chOff x="4966879" y="270830"/>
              <a:chExt cx="751147" cy="1057433"/>
            </a:xfrm>
          </p:grpSpPr>
          <p:pic>
            <p:nvPicPr>
              <p:cNvPr id="11" name="Picture 1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38AEB487-56C2-4180-96BD-C25E7F2EB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4966879" y="27083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5F2ACF-EB8A-4FAD-8609-19ADA5AC3488}"/>
                  </a:ext>
                </a:extLst>
              </p:cNvPr>
              <p:cNvSpPr/>
              <p:nvPr/>
            </p:nvSpPr>
            <p:spPr>
              <a:xfrm>
                <a:off x="5004419" y="1282136"/>
                <a:ext cx="220275" cy="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5660C-57BC-4F3D-ADB7-583329F1AB77}"/>
              </a:ext>
            </a:extLst>
          </p:cNvPr>
          <p:cNvGrpSpPr/>
          <p:nvPr/>
        </p:nvGrpSpPr>
        <p:grpSpPr>
          <a:xfrm>
            <a:off x="6906544" y="4278683"/>
            <a:ext cx="2681340" cy="2349129"/>
            <a:chOff x="6197344" y="1590828"/>
            <a:chExt cx="1563048" cy="13693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773DC-BF1D-45B7-85C6-069492FA82E8}"/>
                </a:ext>
              </a:extLst>
            </p:cNvPr>
            <p:cNvSpPr txBox="1"/>
            <p:nvPr/>
          </p:nvSpPr>
          <p:spPr>
            <a:xfrm>
              <a:off x="6755977" y="2762864"/>
              <a:ext cx="606867" cy="197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9" name="Picture 18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9735AB03-C946-4086-AB87-57BB1E6E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D05742-9F78-42F1-807E-CB9FFC887987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21" name="Picture 20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185411E4-CE8E-4A4D-B8C3-A95092465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5916AC-D252-4223-852C-84587484962B}"/>
                  </a:ext>
                </a:extLst>
              </p:cNvPr>
              <p:cNvSpPr/>
              <p:nvPr/>
            </p:nvSpPr>
            <p:spPr>
              <a:xfrm>
                <a:off x="5102458" y="4561368"/>
                <a:ext cx="220275" cy="15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D5483-8E69-4811-818F-A8EEB468F1DF}"/>
              </a:ext>
            </a:extLst>
          </p:cNvPr>
          <p:cNvGrpSpPr/>
          <p:nvPr/>
        </p:nvGrpSpPr>
        <p:grpSpPr>
          <a:xfrm>
            <a:off x="9930463" y="2884479"/>
            <a:ext cx="1918336" cy="2931376"/>
            <a:chOff x="9930463" y="2884479"/>
            <a:chExt cx="1918336" cy="2931376"/>
          </a:xfrm>
        </p:grpSpPr>
        <p:pic>
          <p:nvPicPr>
            <p:cNvPr id="26" name="Picture 25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9584F2DF-AC4C-481F-BA2F-FF520C00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0740" y="3204202"/>
              <a:ext cx="2557782" cy="19183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56547-6020-46C1-8A50-7F29590AAB9F}"/>
                </a:ext>
              </a:extLst>
            </p:cNvPr>
            <p:cNvSpPr txBox="1"/>
            <p:nvPr/>
          </p:nvSpPr>
          <p:spPr>
            <a:xfrm>
              <a:off x="10289434" y="5477301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lateriflora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1E2EC3F-A56B-4ED9-A160-420AF8D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9A511A7C-37C8-463C-B0E2-C73DC558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63751"/>
              </p:ext>
            </p:extLst>
          </p:nvPr>
        </p:nvGraphicFramePr>
        <p:xfrm>
          <a:off x="867103" y="3194527"/>
          <a:ext cx="5257799" cy="17207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4425">
                  <a:extLst>
                    <a:ext uri="{9D8B030D-6E8A-4147-A177-3AD203B41FA5}">
                      <a16:colId xmlns:a16="http://schemas.microsoft.com/office/drawing/2014/main" val="958593150"/>
                    </a:ext>
                  </a:extLst>
                </a:gridCol>
                <a:gridCol w="3793374">
                  <a:extLst>
                    <a:ext uri="{9D8B030D-6E8A-4147-A177-3AD203B41FA5}">
                      <a16:colId xmlns:a16="http://schemas.microsoft.com/office/drawing/2014/main" val="3815381740"/>
                    </a:ext>
                  </a:extLst>
                </a:gridCol>
              </a:tblGrid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Baicalein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Antitumor, hepatoprotective, &amp; more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45725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Wogonin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Anti-inflammatory, anxiolytic, &amp; more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2127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err="1"/>
                        <a:t>Oroxylin</a:t>
                      </a:r>
                      <a:r>
                        <a:rPr lang="en-US" sz="1800"/>
                        <a:t> A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Neuroprotective, &amp; anti-RSV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00548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Scutellarein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Anti-RSV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4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2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A2DC-109A-419F-B452-5D9FBCE4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8120" cy="1325563"/>
          </a:xfrm>
        </p:spPr>
        <p:txBody>
          <a:bodyPr/>
          <a:lstStyle/>
          <a:p>
            <a:r>
              <a:rPr lang="en-US" i="1"/>
              <a:t>Scutellaria baicalensis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81B-B225-4CE6-B58D-900CFECC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9884" cy="4351338"/>
          </a:xfrm>
        </p:spPr>
        <p:txBody>
          <a:bodyPr/>
          <a:lstStyle/>
          <a:p>
            <a:r>
              <a:rPr lang="en-US"/>
              <a:t>Most famous species </a:t>
            </a:r>
          </a:p>
          <a:p>
            <a:pPr lvl="1"/>
            <a:r>
              <a:rPr lang="en-US"/>
              <a:t>Used often in Chinese medicine – Huang Qin</a:t>
            </a:r>
          </a:p>
          <a:p>
            <a:r>
              <a:rPr lang="en-US"/>
              <a:t>Unique flavonoid profiles observed</a:t>
            </a:r>
          </a:p>
          <a:p>
            <a:pPr lvl="1"/>
            <a:r>
              <a:rPr lang="en-US"/>
              <a:t>Some specific to roots, and some to shoots</a:t>
            </a:r>
          </a:p>
          <a:p>
            <a:r>
              <a:rPr lang="en-US"/>
              <a:t>Organ-specific biosynthetic pathway proposed by Zhao et al. (2016)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1D4AA2-C09E-486F-B545-A6E1347AE708}"/>
              </a:ext>
            </a:extLst>
          </p:cNvPr>
          <p:cNvGrpSpPr/>
          <p:nvPr/>
        </p:nvGrpSpPr>
        <p:grpSpPr>
          <a:xfrm>
            <a:off x="7223586" y="672046"/>
            <a:ext cx="4289903" cy="5513907"/>
            <a:chOff x="7248524" y="705590"/>
            <a:chExt cx="4289903" cy="5513907"/>
          </a:xfrm>
        </p:grpSpPr>
        <p:pic>
          <p:nvPicPr>
            <p:cNvPr id="5" name="Picture 4" descr="A picture containing water, sitting, table, basketball&#10;&#10;Description automatically generated">
              <a:extLst>
                <a:ext uri="{FF2B5EF4-FFF2-40B4-BE49-F238E27FC236}">
                  <a16:creationId xmlns:a16="http://schemas.microsoft.com/office/drawing/2014/main" id="{57FFF614-D00E-4480-AB31-E3D0092C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9507" y="3810121"/>
              <a:ext cx="2753572" cy="2065180"/>
            </a:xfrm>
            <a:prstGeom prst="rect">
              <a:avLst/>
            </a:prstGeom>
          </p:spPr>
        </p:pic>
        <p:pic>
          <p:nvPicPr>
            <p:cNvPr id="11" name="Picture 10" descr="A close up of a flower&#10;&#10;Description automatically generated">
              <a:extLst>
                <a:ext uri="{FF2B5EF4-FFF2-40B4-BE49-F238E27FC236}">
                  <a16:creationId xmlns:a16="http://schemas.microsoft.com/office/drawing/2014/main" id="{793C6855-D1F6-456C-8338-A160DAD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04328" y="1049787"/>
              <a:ext cx="2753571" cy="206517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B7D7C-BFFA-4162-B451-20C7C0DB7BFE}"/>
                </a:ext>
              </a:extLst>
            </p:cNvPr>
            <p:cNvGrpSpPr/>
            <p:nvPr/>
          </p:nvGrpSpPr>
          <p:grpSpPr>
            <a:xfrm>
              <a:off x="7334308" y="5378418"/>
              <a:ext cx="1768606" cy="832089"/>
              <a:chOff x="7331320" y="5660340"/>
              <a:chExt cx="1768606" cy="832089"/>
            </a:xfrm>
          </p:grpSpPr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C9E5FE-EB90-4BF3-81A7-949697772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642"/>
              <a:stretch/>
            </p:blipFill>
            <p:spPr>
              <a:xfrm>
                <a:off x="7331320" y="5660340"/>
                <a:ext cx="1232884" cy="8320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ED29B1-F8DD-4861-A668-20991CA656F1}"/>
                  </a:ext>
                </a:extLst>
              </p:cNvPr>
              <p:cNvSpPr txBox="1"/>
              <p:nvPr/>
            </p:nvSpPr>
            <p:spPr>
              <a:xfrm>
                <a:off x="8258798" y="6141866"/>
                <a:ext cx="841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Wogonin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140222-180E-417C-AE16-02ABBA2F7C17}"/>
                </a:ext>
              </a:extLst>
            </p:cNvPr>
            <p:cNvGrpSpPr/>
            <p:nvPr/>
          </p:nvGrpSpPr>
          <p:grpSpPr>
            <a:xfrm>
              <a:off x="7248524" y="4288737"/>
              <a:ext cx="1867715" cy="891473"/>
              <a:chOff x="7232211" y="4394864"/>
              <a:chExt cx="1867715" cy="891473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EDE25D-504E-4DD4-814C-388C78F8E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86"/>
              <a:stretch/>
            </p:blipFill>
            <p:spPr>
              <a:xfrm>
                <a:off x="7232211" y="4394864"/>
                <a:ext cx="1497950" cy="8914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02446B-7C94-43CC-8748-1F8E71BC5991}"/>
                  </a:ext>
                </a:extLst>
              </p:cNvPr>
              <p:cNvSpPr txBox="1"/>
              <p:nvPr/>
            </p:nvSpPr>
            <p:spPr>
              <a:xfrm>
                <a:off x="8261107" y="4924798"/>
                <a:ext cx="8388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Baicalein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B8F58D-8D44-44CF-A2F0-D3361471BE9B}"/>
                </a:ext>
              </a:extLst>
            </p:cNvPr>
            <p:cNvGrpSpPr/>
            <p:nvPr/>
          </p:nvGrpSpPr>
          <p:grpSpPr>
            <a:xfrm>
              <a:off x="9472654" y="1461195"/>
              <a:ext cx="2065773" cy="1182877"/>
              <a:chOff x="9833790" y="1592884"/>
              <a:chExt cx="2065773" cy="1182877"/>
            </a:xfrm>
          </p:grpSpPr>
          <p:pic>
            <p:nvPicPr>
              <p:cNvPr id="13" name="Picture 12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487D5FAE-4367-4127-8C6B-B9F5289AB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9"/>
              <a:stretch/>
            </p:blipFill>
            <p:spPr>
              <a:xfrm>
                <a:off x="9833790" y="1592884"/>
                <a:ext cx="1638507" cy="118287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142089-DE76-4597-8477-E70FC3D3B47A}"/>
                  </a:ext>
                </a:extLst>
              </p:cNvPr>
              <p:cNvSpPr txBox="1"/>
              <p:nvPr/>
            </p:nvSpPr>
            <p:spPr>
              <a:xfrm>
                <a:off x="10858381" y="240233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Scutellarein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DF3773-C569-4F14-B74A-0FE12C4440D3}"/>
                </a:ext>
              </a:extLst>
            </p:cNvPr>
            <p:cNvGrpSpPr/>
            <p:nvPr/>
          </p:nvGrpSpPr>
          <p:grpSpPr>
            <a:xfrm>
              <a:off x="9500432" y="705590"/>
              <a:ext cx="1774206" cy="945645"/>
              <a:chOff x="9913376" y="572457"/>
              <a:chExt cx="1774206" cy="945645"/>
            </a:xfrm>
          </p:grpSpPr>
          <p:pic>
            <p:nvPicPr>
              <p:cNvPr id="15" name="Picture 1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F8CABAB9-835E-4A7F-BBC3-933405FB1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38"/>
              <a:stretch/>
            </p:blipFill>
            <p:spPr>
              <a:xfrm>
                <a:off x="9913376" y="572457"/>
                <a:ext cx="1641560" cy="9456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89607-F8DA-4D56-BCAA-B754E3631A76}"/>
                  </a:ext>
                </a:extLst>
              </p:cNvPr>
              <p:cNvSpPr txBox="1"/>
              <p:nvPr/>
            </p:nvSpPr>
            <p:spPr>
              <a:xfrm>
                <a:off x="10858381" y="1127246"/>
                <a:ext cx="829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Apigenin</a:t>
                </a:r>
              </a:p>
            </p:txBody>
          </p:sp>
        </p:grp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1770030-A576-417D-9F71-42857E5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716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>
            <a:extLst>
              <a:ext uri="{FF2B5EF4-FFF2-40B4-BE49-F238E27FC236}">
                <a16:creationId xmlns:a16="http://schemas.microsoft.com/office/drawing/2014/main" id="{D78554C2-18F7-424D-8C15-C531C1FFEA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36613" y="2640013"/>
            <a:ext cx="10517187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FD2F65F-C247-4443-AEE3-C200F9F43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2640013"/>
            <a:ext cx="5935662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A616B3D-DA36-433D-81A9-04D5A2EF6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2640013"/>
            <a:ext cx="1314450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EB77FBC4-2F6D-4665-87F3-03F5F754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3890963"/>
            <a:ext cx="5935662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BEE1ADC-C3BA-4AC4-8166-3AAD5FCF4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3890963"/>
            <a:ext cx="1314450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9CE4399-8F8B-48B6-BD55-96F398514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5141913"/>
            <a:ext cx="5935662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2FFDCD3-022C-4642-A469-D511F4DE2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5141913"/>
            <a:ext cx="1314450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1EF52B-3B81-45F0-B185-EA0444AC75F4}"/>
              </a:ext>
            </a:extLst>
          </p:cNvPr>
          <p:cNvGrpSpPr/>
          <p:nvPr/>
        </p:nvGrpSpPr>
        <p:grpSpPr>
          <a:xfrm>
            <a:off x="904875" y="3656381"/>
            <a:ext cx="2924175" cy="1809750"/>
            <a:chOff x="928688" y="3441700"/>
            <a:chExt cx="2924175" cy="1809750"/>
          </a:xfrm>
        </p:grpSpPr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26FFD50D-551D-4A97-AC91-BD6F018A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441700"/>
              <a:ext cx="18694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An improved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09FBC9C7-2BDB-4E30-96CA-34164590D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868738"/>
              <a:ext cx="2741612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understanding of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1D7FF22D-218C-440D-A1EF-5E17F9C4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297363"/>
              <a:ext cx="2924175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flavonoid diversity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4B371DF6-104D-4A56-8997-14F9D7E9D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724400"/>
              <a:ext cx="533400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72CD4624-04E7-4A25-B2A2-18F094D33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938" y="4724400"/>
              <a:ext cx="1693862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Scutellaria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D90DD420-F13C-4603-BB29-F349C0B1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369" y="4720551"/>
              <a:ext cx="6061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can: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17">
            <a:extLst>
              <a:ext uri="{FF2B5EF4-FFF2-40B4-BE49-F238E27FC236}">
                <a16:creationId xmlns:a16="http://schemas.microsoft.com/office/drawing/2014/main" id="{50DC750E-E93D-4658-AC63-142BDC344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2833688"/>
            <a:ext cx="54721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1) Reveal interspecific differences in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7340A1BB-319B-4F1E-B252-D4ED41E65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3260725"/>
            <a:ext cx="54705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underlying biosynthetic pathway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3213DF8-D7B2-4C16-8D8C-C054EAE7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4084638"/>
            <a:ext cx="58547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2) Better characterize the evolutionary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78397955-E274-44A4-A4BB-2DFD919A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4511675"/>
            <a:ext cx="40576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history of the biosynthetic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A741F082-F480-4D90-A623-716EC46E8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5" y="4511675"/>
            <a:ext cx="15128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pathway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0FBCC53-D52E-4755-9135-554597450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5332413"/>
            <a:ext cx="5618162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3) Help identify candidate species for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F6CF654D-00C6-42D9-BE46-5A92D95EA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5761038"/>
            <a:ext cx="40640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biotechnology applications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775E-1A47-498A-ABBC-F3A13C0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Scutellaria</a:t>
            </a:r>
            <a:r>
              <a:rPr lang="en-US"/>
              <a:t> contains &gt;470 species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F8C5-A1E8-459C-84AB-A4E12C39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54451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Extent of flavonoid profile similarity is </a:t>
            </a:r>
            <a:r>
              <a:rPr lang="en-US" b="1"/>
              <a:t>largely unknown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DC6C-34D0-4932-912B-49835094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16" y="6484143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4</a:t>
            </a:fld>
            <a:endParaRPr lang="en-US"/>
          </a:p>
        </p:txBody>
      </p:sp>
      <p:pic>
        <p:nvPicPr>
          <p:cNvPr id="9" name="Graphic 8" descr="Chemicals">
            <a:extLst>
              <a:ext uri="{FF2B5EF4-FFF2-40B4-BE49-F238E27FC236}">
                <a16:creationId xmlns:a16="http://schemas.microsoft.com/office/drawing/2014/main" id="{534D5A6F-BCB6-4E53-896A-B3D7A4B2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500" y="2750362"/>
            <a:ext cx="914400" cy="914400"/>
          </a:xfrm>
          <a:prstGeom prst="rect">
            <a:avLst/>
          </a:prstGeom>
        </p:spPr>
      </p:pic>
      <p:pic>
        <p:nvPicPr>
          <p:cNvPr id="13" name="Graphic 12" descr="Microscope">
            <a:extLst>
              <a:ext uri="{FF2B5EF4-FFF2-40B4-BE49-F238E27FC236}">
                <a16:creationId xmlns:a16="http://schemas.microsoft.com/office/drawing/2014/main" id="{B124AE5E-A81A-4D79-8385-CF1E4790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00" y="5365817"/>
            <a:ext cx="914400" cy="914400"/>
          </a:xfrm>
          <a:prstGeom prst="rect">
            <a:avLst/>
          </a:prstGeom>
        </p:spPr>
      </p:pic>
      <p:pic>
        <p:nvPicPr>
          <p:cNvPr id="17" name="Graphic 16" descr="Branching diagram">
            <a:extLst>
              <a:ext uri="{FF2B5EF4-FFF2-40B4-BE49-F238E27FC236}">
                <a16:creationId xmlns:a16="http://schemas.microsoft.com/office/drawing/2014/main" id="{33036A2D-91B8-41DD-95FD-E7A254F15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6500" y="410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221841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5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646047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601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774951D-0159-470C-B690-BEAF9B7B7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4"/>
          <a:stretch/>
        </p:blipFill>
        <p:spPr>
          <a:xfrm>
            <a:off x="8001678" y="16168"/>
            <a:ext cx="3455193" cy="6841832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9F90AD-932C-45E9-9450-40D7E4EA0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/>
          <a:stretch/>
        </p:blipFill>
        <p:spPr>
          <a:xfrm>
            <a:off x="7991856" y="0"/>
            <a:ext cx="41178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3BBCB-BB14-4659-8647-0E84C5DC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Phylogenetic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3399-E0B1-407D-B58C-58A48E72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/>
          <a:lstStyle/>
          <a:p>
            <a:r>
              <a:rPr lang="en-US"/>
              <a:t>Tree constructed from chloroplast sequences of 50 species + 1 outgroup</a:t>
            </a:r>
          </a:p>
          <a:p>
            <a:pPr lvl="1"/>
            <a:r>
              <a:rPr lang="en-US"/>
              <a:t>Both subgenera represented (</a:t>
            </a:r>
            <a:r>
              <a:rPr lang="en-US" i="1"/>
              <a:t>Scutellaria </a:t>
            </a:r>
            <a:r>
              <a:rPr lang="en-US"/>
              <a:t>and </a:t>
            </a:r>
            <a:r>
              <a:rPr lang="en-US" altLang="ko-KR" i="1" err="1">
                <a:cs typeface="Arial" panose="020B0604020202020204" pitchFamily="34" charset="0"/>
              </a:rPr>
              <a:t>Apelthanthus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/>
          </a:p>
          <a:p>
            <a:pPr lvl="1"/>
            <a:r>
              <a:rPr lang="en-US"/>
              <a:t>22 out of 38 species-groups represented</a:t>
            </a:r>
          </a:p>
          <a:p>
            <a:r>
              <a:rPr lang="en-US"/>
              <a:t>Separated into 4 clades for downstream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F49-9D9E-46D2-A1B1-5020CFA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14695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88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0827B07A-C977-40C7-81DD-25854536E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7" b="18454"/>
          <a:stretch/>
        </p:blipFill>
        <p:spPr>
          <a:xfrm>
            <a:off x="7934996" y="5761834"/>
            <a:ext cx="3459874" cy="1045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97910-801A-49AA-BAE8-861BB4C4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418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DF1A5EB-B18C-4517-8138-41104C2D2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4" t="42253" r="840" b="41409"/>
          <a:stretch/>
        </p:blipFill>
        <p:spPr>
          <a:xfrm>
            <a:off x="11336174" y="2201481"/>
            <a:ext cx="749359" cy="142186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40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39 species selected for targeted profiling via HPLC</a:t>
            </a:r>
          </a:p>
          <a:p>
            <a:r>
              <a:rPr lang="en-US"/>
              <a:t>Order of species and flavonoids determined by hierarchical clustering</a:t>
            </a:r>
          </a:p>
          <a:p>
            <a:r>
              <a:rPr lang="en-US"/>
              <a:t>Subset of species selected for organ-specific profiling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C885B-E30A-41D1-BFF3-9B06FAC7EA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3169" r="57616"/>
          <a:stretch/>
        </p:blipFill>
        <p:spPr>
          <a:xfrm>
            <a:off x="5778500" y="30958"/>
            <a:ext cx="2227165" cy="6044735"/>
          </a:xfrm>
          <a:prstGeom prst="rect">
            <a:avLst/>
          </a:prstGeom>
        </p:spPr>
      </p:pic>
      <p:pic>
        <p:nvPicPr>
          <p:cNvPr id="14" name="Content Placeholder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8FE971E-2658-42CC-88C9-A65A4A52F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2"/>
          <a:stretch/>
        </p:blipFill>
        <p:spPr>
          <a:xfrm>
            <a:off x="8005665" y="30958"/>
            <a:ext cx="3330509" cy="5762917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10D087A-AEEF-471E-BEC2-D8EE2137BF15}"/>
              </a:ext>
            </a:extLst>
          </p:cNvPr>
          <p:cNvSpPr/>
          <p:nvPr/>
        </p:nvSpPr>
        <p:spPr>
          <a:xfrm>
            <a:off x="7934996" y="1064125"/>
            <a:ext cx="3459874" cy="96073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C12EC3-46B2-43B7-B9BE-9FF65FEF566A}"/>
              </a:ext>
            </a:extLst>
          </p:cNvPr>
          <p:cNvSpPr/>
          <p:nvPr/>
        </p:nvSpPr>
        <p:spPr>
          <a:xfrm>
            <a:off x="7934996" y="4263579"/>
            <a:ext cx="3459874" cy="14519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2366</TotalTime>
  <Words>1001</Words>
  <Application>Microsoft Office PowerPoint</Application>
  <PresentationFormat>Widescreen</PresentationFormat>
  <Paragraphs>226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An analysis of phytochemical diversity in Scutellaria to identify species with medicinal potential</vt:lpstr>
      <vt:lpstr>Introduction to the Scutellaria genus</vt:lpstr>
      <vt:lpstr>Scutellaria baicalensis</vt:lpstr>
      <vt:lpstr>Scutellaria contains &gt;470 species</vt:lpstr>
      <vt:lpstr>Approach</vt:lpstr>
      <vt:lpstr>Approach</vt:lpstr>
      <vt:lpstr>Phylogenetic analysis</vt:lpstr>
      <vt:lpstr>Approach</vt:lpstr>
      <vt:lpstr>Chemical analysis</vt:lpstr>
      <vt:lpstr>PowerPoint Presentation</vt:lpstr>
      <vt:lpstr>PowerPoint Presentation</vt:lpstr>
      <vt:lpstr>PowerPoint Presentation</vt:lpstr>
      <vt:lpstr>PowerPoint Presentation</vt:lpstr>
      <vt:lpstr>Approach</vt:lpstr>
      <vt:lpstr>Genome size analysis</vt:lpstr>
      <vt:lpstr>Discussion &amp; 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133</cp:revision>
  <dcterms:created xsi:type="dcterms:W3CDTF">2020-07-15T20:01:48Z</dcterms:created>
  <dcterms:modified xsi:type="dcterms:W3CDTF">2020-07-22T01:00:59Z</dcterms:modified>
</cp:coreProperties>
</file>